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61" r:id="rId3"/>
    <p:sldId id="280" r:id="rId4"/>
    <p:sldId id="281" r:id="rId5"/>
    <p:sldId id="283" r:id="rId6"/>
    <p:sldId id="285" r:id="rId7"/>
    <p:sldId id="289" r:id="rId8"/>
    <p:sldId id="284" r:id="rId9"/>
    <p:sldId id="290" r:id="rId10"/>
    <p:sldId id="291" r:id="rId11"/>
    <p:sldId id="292" r:id="rId12"/>
    <p:sldId id="299" r:id="rId13"/>
    <p:sldId id="293" r:id="rId14"/>
    <p:sldId id="294" r:id="rId15"/>
    <p:sldId id="295" r:id="rId16"/>
    <p:sldId id="298" r:id="rId17"/>
    <p:sldId id="306" r:id="rId18"/>
    <p:sldId id="297" r:id="rId19"/>
    <p:sldId id="307" r:id="rId20"/>
    <p:sldId id="308" r:id="rId21"/>
    <p:sldId id="309" r:id="rId22"/>
    <p:sldId id="310" r:id="rId23"/>
    <p:sldId id="312" r:id="rId24"/>
    <p:sldId id="313" r:id="rId25"/>
    <p:sldId id="315" r:id="rId26"/>
    <p:sldId id="316" r:id="rId27"/>
    <p:sldId id="317" r:id="rId28"/>
    <p:sldId id="318" r:id="rId29"/>
    <p:sldId id="319" r:id="rId30"/>
    <p:sldId id="321" r:id="rId31"/>
    <p:sldId id="322" r:id="rId32"/>
    <p:sldId id="323" r:id="rId33"/>
    <p:sldId id="324" r:id="rId34"/>
    <p:sldId id="327" r:id="rId35"/>
    <p:sldId id="328" r:id="rId36"/>
    <p:sldId id="329" r:id="rId37"/>
    <p:sldId id="332" r:id="rId38"/>
    <p:sldId id="333" r:id="rId39"/>
    <p:sldId id="326" r:id="rId40"/>
    <p:sldId id="300" r:id="rId41"/>
  </p:sldIdLst>
  <p:sldSz cx="9144000" cy="6858000" type="screen4x3"/>
  <p:notesSz cx="6858000" cy="9144000"/>
  <p:embeddedFontLst>
    <p:embeddedFont>
      <p:font typeface="Calibri" panose="020F0502020204030204" pitchFamily="2" charset="0"/>
      <p:regular r:id="rId46"/>
      <p:bold r:id="rId47"/>
      <p:italic r:id="rId48"/>
      <p:boldItalic r:id="rId49"/>
    </p:embeddedFont>
    <p:embeddedFont>
      <p:font typeface="幼圆" panose="02010600030101010101" charset="-122"/>
      <p:regular r:id="rId50"/>
    </p:embeddedFont>
    <p:embeddedFont>
      <p:font typeface="微软雅黑" panose="020B0503020204020204" charset="-122"/>
      <p:regular r:id="rId51"/>
    </p:embeddedFont>
    <p:embeddedFont>
      <p:font typeface="Arial Black" panose="020B0A04020102020204" charset="0"/>
      <p:bold r:id="rId52"/>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FFCC00"/>
    <a:srgbClr val="009900"/>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69" d="100"/>
          <a:sy n="69" d="100"/>
        </p:scale>
        <p:origin x="-138" y="-102"/>
      </p:cViewPr>
      <p:guideLst>
        <p:guide orient="horz" pos="2128"/>
        <p:guide pos="2938"/>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3074" name="Rectangle 2"/>
          <p:cNvSpPr>
            <a:spLocks noGrp="1"/>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3075" name="Rectangle 3"/>
          <p:cNvSpPr>
            <a:spLocks noGrp="1"/>
          </p:cNvSpPr>
          <p:nvPr>
            <p:ph type="dt" idx="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3076" name="Rectangle 4"/>
          <p:cNvSpPr>
            <a:spLocks noGrp="1"/>
          </p:cNvSpPr>
          <p:nvPr>
            <p:ph type="sldImg" idx="2"/>
          </p:nvPr>
        </p:nvSpPr>
        <p:spPr>
          <a:xfrm>
            <a:off x="1143000" y="685800"/>
            <a:ext cx="4572000" cy="3429000"/>
          </a:xfrm>
          <a:prstGeom prst="rect">
            <a:avLst/>
          </a:prstGeom>
          <a:noFill/>
          <a:ln w="9525">
            <a:noFill/>
          </a:ln>
        </p:spPr>
      </p:sp>
      <p:sp>
        <p:nvSpPr>
          <p:cNvPr id="3077" name="Rectangle 5"/>
          <p:cNvSpPr>
            <a:spLocks noGrp="1"/>
          </p:cNvSpPr>
          <p:nvPr>
            <p:ph type="body" sz="quarter" idx="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8" name="Rectangle 6"/>
          <p:cNvSpPr>
            <a:spLocks noGrp="1"/>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3079"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161925"/>
            <a:ext cx="2072878" cy="6057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19100" y="161925"/>
            <a:ext cx="6098468" cy="60579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19100"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7772"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p>
        </p:txBody>
      </p:sp>
      <p:sp>
        <p:nvSpPr>
          <p:cNvPr id="8" name="页脚占位符 7"/>
          <p:cNvSpPr>
            <a:spLocks noGrp="1"/>
          </p:cNvSpPr>
          <p:nvPr>
            <p:ph type="ftr" sz="quarter" idx="11"/>
          </p:nvPr>
        </p:nvSpPr>
        <p:spPr/>
        <p:txBody>
          <a:bodyPr/>
          <a:lstStyle/>
          <a:p>
            <a:pPr lvl="0" eaLnBrk="1" hangingPunct="1"/>
            <a:endParaRPr lang="zh-CN" altLang="en-US" dirty="0"/>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pic>
        <p:nvPicPr>
          <p:cNvPr id="1026" name="图片 1"/>
          <p:cNvPicPr>
            <a:picLocks noChangeAspect="1"/>
          </p:cNvPicPr>
          <p:nvPr/>
        </p:nvPicPr>
        <p:blipFill>
          <a:blip r:embed="rId12"/>
          <a:stretch>
            <a:fillRect/>
          </a:stretch>
        </p:blipFill>
        <p:spPr>
          <a:xfrm>
            <a:off x="0" y="-14287"/>
            <a:ext cx="9144000" cy="6891337"/>
          </a:xfrm>
          <a:prstGeom prst="rect">
            <a:avLst/>
          </a:prstGeom>
          <a:noFill/>
          <a:ln w="9525">
            <a:noFill/>
          </a:ln>
        </p:spPr>
      </p:pic>
      <p:sp>
        <p:nvSpPr>
          <p:cNvPr id="1027" name="KSO_BT1"/>
          <p:cNvSpPr>
            <a:spLocks noGrp="1"/>
          </p:cNvSpPr>
          <p:nvPr>
            <p:ph type="title"/>
          </p:nvPr>
        </p:nvSpPr>
        <p:spPr>
          <a:xfrm>
            <a:off x="419100" y="161925"/>
            <a:ext cx="8291513" cy="700088"/>
          </a:xfrm>
          <a:prstGeom prst="rect">
            <a:avLst/>
          </a:prstGeom>
          <a:noFill/>
          <a:ln w="9525">
            <a:noFill/>
          </a:ln>
        </p:spPr>
        <p:txBody>
          <a:bodyPr anchor="b"/>
          <a:p>
            <a:pPr lvl="0"/>
            <a:r>
              <a:rPr lang="zh-CN" altLang="en-US"/>
              <a:t>单击此处编辑母版标题样式</a:t>
            </a:r>
            <a:endParaRPr lang="zh-CN" altLang="en-US"/>
          </a:p>
        </p:txBody>
      </p:sp>
      <p:sp>
        <p:nvSpPr>
          <p:cNvPr id="1028" name="KSO_FD"/>
          <p:cNvSpPr>
            <a:spLocks noGrp="1"/>
          </p:cNvSpPr>
          <p:nvPr>
            <p:ph type="dt" sz="half" idx="2"/>
          </p:nvPr>
        </p:nvSpPr>
        <p:spPr>
          <a:xfrm>
            <a:off x="628650" y="6356350"/>
            <a:ext cx="2057400" cy="365125"/>
          </a:xfrm>
          <a:prstGeom prst="rect">
            <a:avLst/>
          </a:prstGeom>
          <a:noFill/>
          <a:ln w="9525">
            <a:noFill/>
          </a:ln>
        </p:spPr>
        <p:txBody>
          <a:bodyPr anchor="ctr"/>
          <a:lstStyle>
            <a:lvl1pP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29" name="KSO_FT"/>
          <p:cNvSpPr>
            <a:spLocks noGrp="1"/>
          </p:cNvSpPr>
          <p:nvPr>
            <p:ph type="ftr" sz="quarter" idx="3"/>
          </p:nvPr>
        </p:nvSpPr>
        <p:spPr>
          <a:xfrm>
            <a:off x="3028950" y="6356350"/>
            <a:ext cx="3086100" cy="365125"/>
          </a:xfrm>
          <a:prstGeom prst="rect">
            <a:avLst/>
          </a:prstGeom>
          <a:noFill/>
          <a:ln w="9525">
            <a:noFill/>
          </a:ln>
        </p:spPr>
        <p:txBody>
          <a:bodyPr anchor="ctr"/>
          <a:lstStyle>
            <a:lvl1pPr algn="ct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30" name="KSO_FN"/>
          <p:cNvSpPr>
            <a:spLocks noGrp="1"/>
          </p:cNvSpPr>
          <p:nvPr>
            <p:ph type="sldNum" sz="quarter" idx="4"/>
          </p:nvPr>
        </p:nvSpPr>
        <p:spPr>
          <a:xfrm>
            <a:off x="6457950" y="6356350"/>
            <a:ext cx="2057400" cy="365125"/>
          </a:xfrm>
          <a:prstGeom prst="rect">
            <a:avLst/>
          </a:prstGeom>
          <a:noFill/>
          <a:ln w="9525">
            <a:noFill/>
          </a:ln>
        </p:spPr>
        <p:txBody>
          <a:bodyPr anchor="ctr"/>
          <a:lstStyle>
            <a:lvl1pPr algn="r">
              <a:defRPr sz="1200">
                <a:solidFill>
                  <a:srgbClr val="949596"/>
                </a:solidFill>
                <a:latin typeface="Calibri" panose="020F0502020204030204" pitchFamily="2" charset="0"/>
                <a:ea typeface="幼圆" panose="02010600030101010101" charset="-122"/>
              </a:defRPr>
            </a:lvl1pPr>
          </a:lstStyle>
          <a:p>
            <a:pPr lvl="0" eaLnBrk="1" hangingPunct="1"/>
            <a:fld id="{9A0DB2DC-4C9A-4742-B13C-FB6460FD3503}" type="slidenum">
              <a:rPr lang="zh-CN" altLang="en-US" dirty="0"/>
            </a:fld>
            <a:endParaRPr lang="zh-CN" altLang="en-US" dirty="0"/>
          </a:p>
        </p:txBody>
      </p:sp>
      <p:sp>
        <p:nvSpPr>
          <p:cNvPr id="1031" name="KSO_BC1"/>
          <p:cNvSpPr>
            <a:spLocks noGrp="1"/>
          </p:cNvSpPr>
          <p:nvPr>
            <p:ph type="body" idx="1"/>
          </p:nvPr>
        </p:nvSpPr>
        <p:spPr>
          <a:xfrm>
            <a:off x="419100" y="1027113"/>
            <a:ext cx="8291513" cy="5192712"/>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90000"/>
        </a:lnSpc>
        <a:spcBef>
          <a:spcPct val="0"/>
        </a:spcBef>
        <a:spcAft>
          <a:spcPct val="0"/>
        </a:spcAft>
        <a:buNone/>
        <a:defRPr sz="3200" b="1" i="0" u="none" kern="1200" baseline="0">
          <a:solidFill>
            <a:srgbClr val="3C6032"/>
          </a:solidFill>
          <a:latin typeface="+mj-lt"/>
          <a:ea typeface="+mj-ea"/>
          <a:cs typeface="+mj-cs"/>
        </a:defRPr>
      </a:lvl1pPr>
    </p:titleStyle>
    <p:body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emf"/></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3.bin"/><Relationship Id="rId3" Type="http://schemas.openxmlformats.org/officeDocument/2006/relationships/image" Target="../media/image31.wmf"/><Relationship Id="rId2" Type="http://schemas.openxmlformats.org/officeDocument/2006/relationships/oleObject" Target="../embeddings/oleObject2.bin"/><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image" Target="../media/image33.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hyperlink" Target="https://www.cnblogs.com/charlotte77/p/5629865.html" TargetMode="External"/><Relationship Id="rId6" Type="http://schemas.openxmlformats.org/officeDocument/2006/relationships/image" Target="../media/image48.wmf"/><Relationship Id="rId5" Type="http://schemas.openxmlformats.org/officeDocument/2006/relationships/oleObject" Target="../embeddings/oleObject4.bin"/><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em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xviniette.github.io/FlappyLearning/?utm_source=qq&amp;utm_medium=socia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333375" y="2251075"/>
            <a:ext cx="8291513" cy="700088"/>
          </a:xfrm>
        </p:spPr>
        <p:txBody>
          <a:bodyPr vert="horz" wrap="square" anchor="b"/>
          <a:p>
            <a:pPr algn="ctr"/>
            <a:r>
              <a:rPr lang="zh-CN" altLang="en-US" sz="3200" dirty="0">
                <a:solidFill>
                  <a:srgbClr val="3C6032"/>
                </a:solidFill>
              </a:rPr>
              <a:t>基于神经网络的带通滤波器优化设计</a:t>
            </a:r>
            <a:endParaRPr lang="zh-CN" altLang="en-US" sz="3200" dirty="0">
              <a:solidFill>
                <a:srgbClr val="3C6032"/>
              </a:solidFill>
            </a:endParaRPr>
          </a:p>
        </p:txBody>
      </p:sp>
      <p:sp>
        <p:nvSpPr>
          <p:cNvPr id="7171" name="Rectangle 3"/>
          <p:cNvSpPr>
            <a:spLocks noGrp="1"/>
          </p:cNvSpPr>
          <p:nvPr>
            <p:ph type="body"/>
          </p:nvPr>
        </p:nvSpPr>
        <p:spPr>
          <a:xfrm>
            <a:off x="7195185" y="5929630"/>
            <a:ext cx="1620520" cy="549275"/>
          </a:xfrm>
        </p:spPr>
        <p:txBody>
          <a:bodyPr vert="horz" wrap="square" anchor="t"/>
          <a:p>
            <a:r>
              <a:rPr lang="zh-CN" altLang="en-US" dirty="0"/>
              <a:t>刘江帆</a:t>
            </a:r>
            <a:endParaRPr lang="zh-CN" altLang="en-US" dirty="0"/>
          </a:p>
          <a:p>
            <a:pPr marL="0" indent="0">
              <a:buNone/>
            </a:pPr>
            <a:endParaRPr lang="zh-CN" altLang="en-US" dirty="0">
              <a:solidFill>
                <a:srgbClr val="FF0000"/>
              </a:solidFill>
            </a:endParaRPr>
          </a:p>
          <a:p>
            <a:pPr marL="0" indent="0">
              <a:buNone/>
            </a:pPr>
            <a:endParaRPr lang="zh-CN" altLang="en-US" dirty="0"/>
          </a:p>
          <a:p>
            <a:endParaRPr lang="zh-CN" altLang="en-US" dirty="0"/>
          </a:p>
          <a:p>
            <a:endParaRPr lang="zh-CN" altLang="en-US" dirty="0"/>
          </a:p>
        </p:txBody>
      </p:sp>
      <p:grpSp>
        <p:nvGrpSpPr>
          <p:cNvPr id="2" name="组合 1"/>
          <p:cNvGrpSpPr/>
          <p:nvPr/>
        </p:nvGrpSpPr>
        <p:grpSpPr>
          <a:xfrm>
            <a:off x="2458085" y="650240"/>
            <a:ext cx="4684395" cy="1001395"/>
            <a:chOff x="4083" y="620"/>
            <a:chExt cx="7377" cy="1577"/>
          </a:xfrm>
        </p:grpSpPr>
        <p:pic>
          <p:nvPicPr>
            <p:cNvPr id="4" name="图片 6" descr="校徽 校名副本.jpg"/>
            <p:cNvPicPr>
              <a:picLocks noChangeAspect="1"/>
            </p:cNvPicPr>
            <p:nvPr/>
          </p:nvPicPr>
          <p:blipFill>
            <a:blip r:embed="rId1">
              <a:extLst>
                <a:ext uri="{28A0092B-C50C-407E-A947-70E740481C1C}">
                  <a14:useLocalDpi xmlns:a14="http://schemas.microsoft.com/office/drawing/2010/main" val="0"/>
                </a:ext>
              </a:extLst>
            </a:blip>
            <a:srcRect r="82288"/>
            <a:stretch>
              <a:fillRect/>
            </a:stretch>
          </p:blipFill>
          <p:spPr bwMode="auto">
            <a:xfrm>
              <a:off x="4083" y="620"/>
              <a:ext cx="1630" cy="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309" y="901"/>
              <a:ext cx="6151" cy="1016"/>
            </a:xfrm>
            <a:prstGeom prst="rect">
              <a:avLst/>
            </a:prstGeom>
            <a:noFill/>
          </p:spPr>
          <p:txBody>
            <a:bodyPr wrap="square" rtlCol="0">
              <a:spAutoFit/>
            </a:bodyPr>
            <a:p>
              <a:pPr algn="ctr"/>
              <a:r>
                <a:rPr lang="zh-CN" altLang="en-US" sz="3600" dirty="0"/>
                <a:t>北京邮电大学</a:t>
              </a:r>
              <a:endParaRPr lang="zh-CN" altLang="en-US" sz="3600" dirty="0"/>
            </a:p>
          </p:txBody>
        </p:sp>
      </p:grpSp>
      <p:grpSp>
        <p:nvGrpSpPr>
          <p:cNvPr id="15365" name="组合 15364"/>
          <p:cNvGrpSpPr/>
          <p:nvPr/>
        </p:nvGrpSpPr>
        <p:grpSpPr>
          <a:xfrm>
            <a:off x="-15875" y="3500438"/>
            <a:ext cx="9183688" cy="2154237"/>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Effect filter="wipe(left)">
                                      <p:cBhvr>
                                        <p:cTn id="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1194435" y="2058035"/>
            <a:ext cx="6273800" cy="31642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21215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决定了阻带衰减极点的位置和深度</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决定了两个谐振器之间的耦合，进而影响带宽和插损</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3.W1</a:t>
            </a:r>
            <a:r>
              <a:rPr lang="zh-CN" altLang="en-US" dirty="0">
                <a:solidFill>
                  <a:schemeClr val="bg2">
                    <a:lumMod val="10000"/>
                  </a:schemeClr>
                </a:solidFill>
              </a:rPr>
              <a:t>影响</a:t>
            </a:r>
            <a:r>
              <a:rPr lang="en-US" altLang="zh-CN" dirty="0">
                <a:solidFill>
                  <a:schemeClr val="bg2">
                    <a:lumMod val="10000"/>
                  </a:schemeClr>
                </a:solidFill>
              </a:rPr>
              <a:t>S</a:t>
            </a:r>
            <a:r>
              <a:rPr lang="en-US" altLang="zh-CN" baseline="-25000" dirty="0">
                <a:solidFill>
                  <a:schemeClr val="bg2">
                    <a:lumMod val="10000"/>
                  </a:schemeClr>
                </a:solidFill>
              </a:rPr>
              <a:t>11</a:t>
            </a:r>
            <a:endParaRPr lang="en-US" altLang="zh-CN" baseline="-25000"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2741295" y="3935730"/>
            <a:ext cx="2931160" cy="14782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等效电路：</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502410" y="3208020"/>
            <a:ext cx="6391910" cy="2451735"/>
          </a:xfrm>
          <a:prstGeom prst="rect">
            <a:avLst/>
          </a:prstGeom>
        </p:spPr>
      </p:pic>
      <p:pic>
        <p:nvPicPr>
          <p:cNvPr id="4" name="图片 3"/>
          <p:cNvPicPr>
            <a:picLocks noChangeAspect="1"/>
          </p:cNvPicPr>
          <p:nvPr/>
        </p:nvPicPr>
        <p:blipFill>
          <a:blip r:embed="rId2"/>
          <a:stretch>
            <a:fillRect/>
          </a:stretch>
        </p:blipFill>
        <p:spPr>
          <a:xfrm>
            <a:off x="3363595" y="1990725"/>
            <a:ext cx="2413000" cy="12172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横截面：</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633220" y="1885315"/>
            <a:ext cx="5901690" cy="35077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神经网络模型：</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062605" y="1715770"/>
            <a:ext cx="4133850" cy="3697605"/>
          </a:xfrm>
          <a:prstGeom prst="rect">
            <a:avLst/>
          </a:prstGeom>
        </p:spPr>
      </p:pic>
      <p:sp>
        <p:nvSpPr>
          <p:cNvPr id="3" name="Rectangle 3"/>
          <p:cNvSpPr>
            <a:spLocks noGrp="1"/>
          </p:cNvSpPr>
          <p:nvPr/>
        </p:nvSpPr>
        <p:spPr>
          <a:xfrm>
            <a:off x="426085" y="541337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solidFill>
                  <a:schemeClr val="hlink"/>
                </a:solidFill>
              </a:rPr>
              <a:t>先了解一下神经网络本身？        </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从单特征线性回归开始：数据集、假设</a:t>
            </a:r>
            <a:r>
              <a:rPr lang="en-US" altLang="zh-CN" dirty="0"/>
              <a:t>h</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853440" y="2099310"/>
            <a:ext cx="3824605" cy="1588135"/>
          </a:xfrm>
          <a:prstGeom prst="rect">
            <a:avLst/>
          </a:prstGeom>
        </p:spPr>
      </p:pic>
      <p:pic>
        <p:nvPicPr>
          <p:cNvPr id="4" name="图片 3"/>
          <p:cNvPicPr>
            <a:picLocks noChangeAspect="1"/>
          </p:cNvPicPr>
          <p:nvPr/>
        </p:nvPicPr>
        <p:blipFill>
          <a:blip r:embed="rId2"/>
          <a:stretch>
            <a:fillRect/>
          </a:stretch>
        </p:blipFill>
        <p:spPr>
          <a:xfrm>
            <a:off x="831850" y="3867785"/>
            <a:ext cx="3871595" cy="1874520"/>
          </a:xfrm>
          <a:prstGeom prst="rect">
            <a:avLst/>
          </a:prstGeom>
        </p:spPr>
      </p:pic>
      <p:pic>
        <p:nvPicPr>
          <p:cNvPr id="5" name="图片 4"/>
          <p:cNvPicPr>
            <a:picLocks noChangeAspect="1"/>
          </p:cNvPicPr>
          <p:nvPr/>
        </p:nvPicPr>
        <p:blipFill>
          <a:blip r:embed="rId3"/>
          <a:stretch>
            <a:fillRect/>
          </a:stretch>
        </p:blipFill>
        <p:spPr>
          <a:xfrm>
            <a:off x="5101590" y="2070100"/>
            <a:ext cx="3691890" cy="1743710"/>
          </a:xfrm>
          <a:prstGeom prst="rect">
            <a:avLst/>
          </a:prstGeom>
        </p:spPr>
      </p:pic>
      <p:pic>
        <p:nvPicPr>
          <p:cNvPr id="6" name="图片 5"/>
          <p:cNvPicPr>
            <a:picLocks noChangeAspect="1"/>
          </p:cNvPicPr>
          <p:nvPr/>
        </p:nvPicPr>
        <p:blipFill>
          <a:blip r:embed="rId4"/>
          <a:stretch>
            <a:fillRect/>
          </a:stretch>
        </p:blipFill>
        <p:spPr>
          <a:xfrm>
            <a:off x="5102225" y="3868420"/>
            <a:ext cx="3690620" cy="19488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从单特征线性回归开始：代价函数</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174750" y="1909445"/>
            <a:ext cx="4180840" cy="552450"/>
          </a:xfrm>
          <a:prstGeom prst="rect">
            <a:avLst/>
          </a:prstGeom>
        </p:spPr>
      </p:pic>
      <p:pic>
        <p:nvPicPr>
          <p:cNvPr id="7" name="图片 6"/>
          <p:cNvPicPr>
            <a:picLocks noChangeAspect="1"/>
          </p:cNvPicPr>
          <p:nvPr/>
        </p:nvPicPr>
        <p:blipFill>
          <a:blip r:embed="rId2"/>
          <a:stretch>
            <a:fillRect/>
          </a:stretch>
        </p:blipFill>
        <p:spPr>
          <a:xfrm>
            <a:off x="1174750" y="3331845"/>
            <a:ext cx="3025775" cy="2018030"/>
          </a:xfrm>
          <a:prstGeom prst="rect">
            <a:avLst/>
          </a:prstGeom>
        </p:spPr>
      </p:pic>
      <p:pic>
        <p:nvPicPr>
          <p:cNvPr id="8" name="图片 7"/>
          <p:cNvPicPr>
            <a:picLocks noChangeAspect="1"/>
          </p:cNvPicPr>
          <p:nvPr/>
        </p:nvPicPr>
        <p:blipFill>
          <a:blip r:embed="rId3"/>
          <a:stretch>
            <a:fillRect/>
          </a:stretch>
        </p:blipFill>
        <p:spPr>
          <a:xfrm>
            <a:off x="4308475" y="2625090"/>
            <a:ext cx="4190365" cy="34315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从单特征线性回归开始：梯度下降，寻找最优</a:t>
            </a:r>
            <a:r>
              <a:rPr lang="en-US" altLang="zh-CN" dirty="0"/>
              <a:t>θ</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1"/>
          <a:stretch>
            <a:fillRect/>
          </a:stretch>
        </p:blipFill>
        <p:spPr>
          <a:xfrm>
            <a:off x="2967990" y="1909445"/>
            <a:ext cx="2790190" cy="914400"/>
          </a:xfrm>
          <a:prstGeom prst="rect">
            <a:avLst/>
          </a:prstGeom>
        </p:spPr>
      </p:pic>
      <p:pic>
        <p:nvPicPr>
          <p:cNvPr id="5" name="图片 4"/>
          <p:cNvPicPr>
            <a:picLocks noChangeAspect="1"/>
          </p:cNvPicPr>
          <p:nvPr/>
        </p:nvPicPr>
        <p:blipFill>
          <a:blip r:embed="rId2"/>
          <a:srcRect l="47476" t="21913"/>
          <a:stretch>
            <a:fillRect/>
          </a:stretch>
        </p:blipFill>
        <p:spPr>
          <a:xfrm>
            <a:off x="694690" y="3039110"/>
            <a:ext cx="3356610" cy="2674620"/>
          </a:xfrm>
          <a:prstGeom prst="rect">
            <a:avLst/>
          </a:prstGeom>
        </p:spPr>
      </p:pic>
      <p:pic>
        <p:nvPicPr>
          <p:cNvPr id="9" name="图片 8"/>
          <p:cNvPicPr>
            <a:picLocks noChangeAspect="1"/>
          </p:cNvPicPr>
          <p:nvPr/>
        </p:nvPicPr>
        <p:blipFill>
          <a:blip r:embed="rId3"/>
          <a:stretch>
            <a:fillRect/>
          </a:stretch>
        </p:blipFill>
        <p:spPr>
          <a:xfrm>
            <a:off x="4472940" y="3039745"/>
            <a:ext cx="3498215" cy="26739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目录</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grpSp>
        <p:nvGrpSpPr>
          <p:cNvPr id="58386" name="组合 58385"/>
          <p:cNvGrpSpPr/>
          <p:nvPr/>
        </p:nvGrpSpPr>
        <p:grpSpPr>
          <a:xfrm>
            <a:off x="685100" y="1607185"/>
            <a:ext cx="1268160" cy="3643630"/>
            <a:chOff x="391" y="1425"/>
            <a:chExt cx="838" cy="2001"/>
          </a:xfrm>
        </p:grpSpPr>
        <p:sp>
          <p:nvSpPr>
            <p:cNvPr id="9220" name="左大括号 58371"/>
            <p:cNvSpPr/>
            <p:nvPr/>
          </p:nvSpPr>
          <p:spPr>
            <a:xfrm>
              <a:off x="880" y="1425"/>
              <a:ext cx="349" cy="2001"/>
            </a:xfrm>
            <a:prstGeom prst="leftBrace">
              <a:avLst>
                <a:gd name="adj1" fmla="val 47567"/>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4100" name="文本框 58374"/>
            <p:cNvSpPr txBox="1"/>
            <p:nvPr/>
          </p:nvSpPr>
          <p:spPr>
            <a:xfrm>
              <a:off x="391" y="1832"/>
              <a:ext cx="446" cy="1273"/>
            </a:xfrm>
            <a:prstGeom prst="rect">
              <a:avLst/>
            </a:prstGeom>
            <a:noFill/>
            <a:ln w="31750">
              <a:noFill/>
            </a:ln>
          </p:spPr>
          <p:txBody>
            <a:bodyPr vert="eaVert" anchor="t">
              <a:spAutoFit/>
            </a:bodyPr>
            <a:p>
              <a:pPr algn="ctr"/>
              <a:r>
                <a:rPr lang="zh-CN" altLang="en-US" sz="3200" b="1" noProof="1" dirty="0">
                  <a:solidFill>
                    <a:srgbClr val="3C6032"/>
                  </a:solidFill>
                  <a:latin typeface="+mj-lt"/>
                  <a:ea typeface="+mj-ea"/>
                  <a:cs typeface="+mj-cs"/>
                </a:rPr>
                <a:t>内容</a:t>
              </a:r>
              <a:endParaRPr lang="zh-CN" altLang="en-US" sz="3600" noProof="1" dirty="0">
                <a:solidFill>
                  <a:srgbClr val="FF9900"/>
                </a:solidFill>
                <a:effectLst>
                  <a:outerShdw blurRad="38100" dist="25400" dir="5400000" algn="ctr" rotWithShape="0">
                    <a:srgbClr val="6E747A">
                      <a:alpha val="43000"/>
                    </a:srgbClr>
                  </a:outerShdw>
                </a:effectLst>
                <a:latin typeface="+mj-lt"/>
                <a:ea typeface="黑体" panose="02010609060101010101" pitchFamily="2" charset="-122"/>
                <a:cs typeface="+mj-cs"/>
              </a:endParaRPr>
            </a:p>
          </p:txBody>
        </p:sp>
      </p:grpSp>
      <p:sp>
        <p:nvSpPr>
          <p:cNvPr id="58380" name="矩形 58379"/>
          <p:cNvSpPr/>
          <p:nvPr/>
        </p:nvSpPr>
        <p:spPr>
          <a:xfrm>
            <a:off x="2385696" y="1607185"/>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1.</a:t>
            </a:r>
            <a:r>
              <a:rPr lang="zh-CN" altLang="en-US" sz="3200" dirty="0">
                <a:solidFill>
                  <a:srgbClr val="000000"/>
                </a:solidFill>
                <a:latin typeface="Times New Roman" panose="02020603050405020304" pitchFamily="2" charset="0"/>
                <a:ea typeface="宋体" panose="02010600030101010101" pitchFamily="2" charset="-122"/>
              </a:rPr>
              <a:t>研究背景</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3" name="矩形 2"/>
          <p:cNvSpPr/>
          <p:nvPr/>
        </p:nvSpPr>
        <p:spPr>
          <a:xfrm>
            <a:off x="2385696" y="313690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2.</a:t>
            </a:r>
            <a:r>
              <a:rPr lang="zh-CN" altLang="en-US" sz="3200" dirty="0">
                <a:solidFill>
                  <a:srgbClr val="000000"/>
                </a:solidFill>
                <a:latin typeface="Times New Roman" panose="02020603050405020304" pitchFamily="2" charset="0"/>
                <a:ea typeface="宋体" panose="02010600030101010101" pitchFamily="2" charset="-122"/>
              </a:rPr>
              <a:t>实例介绍</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5" name="矩形 4"/>
          <p:cNvSpPr/>
          <p:nvPr/>
        </p:nvSpPr>
        <p:spPr>
          <a:xfrm>
            <a:off x="2370456" y="466598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3.</a:t>
            </a:r>
            <a:r>
              <a:rPr lang="zh-CN" altLang="en-US" sz="3200" dirty="0">
                <a:solidFill>
                  <a:srgbClr val="000000"/>
                </a:solidFill>
                <a:latin typeface="Times New Roman" panose="02020603050405020304" pitchFamily="2" charset="0"/>
                <a:ea typeface="宋体" panose="02010600030101010101" pitchFamily="2" charset="-122"/>
              </a:rPr>
              <a:t>应用展望</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227" name="左大括号 58378"/>
          <p:cNvSpPr/>
          <p:nvPr/>
        </p:nvSpPr>
        <p:spPr>
          <a:xfrm>
            <a:off x="4792980" y="2445385"/>
            <a:ext cx="554355" cy="2068195"/>
          </a:xfrm>
          <a:prstGeom prst="leftBrace">
            <a:avLst>
              <a:gd name="adj1" fmla="val 30974"/>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8" name="矩形 7"/>
          <p:cNvSpPr/>
          <p:nvPr/>
        </p:nvSpPr>
        <p:spPr>
          <a:xfrm>
            <a:off x="5635626" y="2445385"/>
            <a:ext cx="168402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a.</a:t>
            </a:r>
            <a:r>
              <a:rPr lang="zh-CN" altLang="en-US" sz="3200" dirty="0">
                <a:solidFill>
                  <a:srgbClr val="000000"/>
                </a:solidFill>
                <a:latin typeface="Times New Roman" panose="02020603050405020304" pitchFamily="2" charset="0"/>
                <a:ea typeface="宋体" panose="02010600030101010101" pitchFamily="2" charset="-122"/>
              </a:rPr>
              <a:t>滤波器</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 name="矩形 58382"/>
          <p:cNvSpPr/>
          <p:nvPr/>
        </p:nvSpPr>
        <p:spPr>
          <a:xfrm>
            <a:off x="5624513" y="377063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b.</a:t>
            </a:r>
            <a:r>
              <a:rPr lang="zh-CN" altLang="en-US" sz="3200" dirty="0">
                <a:solidFill>
                  <a:srgbClr val="000000"/>
                </a:solidFill>
                <a:latin typeface="Times New Roman" panose="02020603050405020304" pitchFamily="2" charset="0"/>
                <a:ea typeface="宋体" panose="02010600030101010101" pitchFamily="2" charset="-122"/>
              </a:rPr>
              <a:t>神经网络</a:t>
            </a:r>
            <a:endParaRPr lang="zh-CN" altLang="en-US" sz="3200" dirty="0">
              <a:solidFill>
                <a:srgbClr val="000000"/>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8380"/>
                                        </p:tgtEl>
                                        <p:attrNameLst>
                                          <p:attrName>style.visibility</p:attrName>
                                        </p:attrNameLst>
                                      </p:cBhvr>
                                      <p:to>
                                        <p:strVal val="visible"/>
                                      </p:to>
                                    </p:set>
                                    <p:animEffect transition="in" filter="box(in)">
                                      <p:cBhvr>
                                        <p:cTn id="7" dur="500"/>
                                        <p:tgtEl>
                                          <p:spTgt spid="58380"/>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500"/>
                                        <p:tgtEl>
                                          <p:spTgt spid="5"/>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amond(i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0" grpId="0"/>
      <p:bldP spid="3" grpId="0"/>
      <p:bldP spid="5"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a:t>
            </a:r>
            <a:endParaRPr lang="zh-CN" altLang="en-US" dirty="0"/>
          </a:p>
        </p:txBody>
      </p:sp>
      <p:pic>
        <p:nvPicPr>
          <p:cNvPr id="2" name="图片 1"/>
          <p:cNvPicPr>
            <a:picLocks noChangeAspect="1"/>
          </p:cNvPicPr>
          <p:nvPr/>
        </p:nvPicPr>
        <p:blipFill>
          <a:blip r:embed="rId1"/>
          <a:stretch>
            <a:fillRect/>
          </a:stretch>
        </p:blipFill>
        <p:spPr>
          <a:xfrm>
            <a:off x="1901190" y="1909445"/>
            <a:ext cx="5367020" cy="2245995"/>
          </a:xfrm>
          <a:prstGeom prst="rect">
            <a:avLst/>
          </a:prstGeom>
        </p:spPr>
      </p:pic>
      <p:pic>
        <p:nvPicPr>
          <p:cNvPr id="3" name="图片 2"/>
          <p:cNvPicPr>
            <a:picLocks noChangeAspect="1"/>
          </p:cNvPicPr>
          <p:nvPr/>
        </p:nvPicPr>
        <p:blipFill>
          <a:blip r:embed="rId2"/>
          <a:stretch>
            <a:fillRect/>
          </a:stretch>
        </p:blipFill>
        <p:spPr>
          <a:xfrm>
            <a:off x="1865630" y="4332605"/>
            <a:ext cx="5438140" cy="17240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多特征线性回归：特征工程</a:t>
            </a:r>
            <a:endParaRPr lang="zh-CN" altLang="en-US" dirty="0"/>
          </a:p>
        </p:txBody>
      </p:sp>
      <p:pic>
        <p:nvPicPr>
          <p:cNvPr id="6" name="图片 5"/>
          <p:cNvPicPr>
            <a:picLocks noChangeAspect="1"/>
          </p:cNvPicPr>
          <p:nvPr/>
        </p:nvPicPr>
        <p:blipFill>
          <a:blip r:embed="rId1"/>
          <a:stretch>
            <a:fillRect/>
          </a:stretch>
        </p:blipFill>
        <p:spPr>
          <a:xfrm>
            <a:off x="718185" y="2142490"/>
            <a:ext cx="4069080" cy="3498850"/>
          </a:xfrm>
          <a:prstGeom prst="rect">
            <a:avLst/>
          </a:prstGeom>
        </p:spPr>
      </p:pic>
      <p:graphicFrame>
        <p:nvGraphicFramePr>
          <p:cNvPr id="7" name="对象 6">
            <a:hlinkClick r:id="" action="ppaction://ole?verb="/>
          </p:cNvPr>
          <p:cNvGraphicFramePr>
            <a:graphicFrameLocks noChangeAspect="1"/>
          </p:cNvGraphicFramePr>
          <p:nvPr/>
        </p:nvGraphicFramePr>
        <p:xfrm>
          <a:off x="5588635" y="2858135"/>
          <a:ext cx="2082165" cy="1142365"/>
        </p:xfrm>
        <a:graphic>
          <a:graphicData uri="http://schemas.openxmlformats.org/presentationml/2006/ole">
            <mc:AlternateContent xmlns:mc="http://schemas.openxmlformats.org/markup-compatibility/2006">
              <mc:Choice xmlns:v="urn:schemas-microsoft-com:vml" Requires="v">
                <p:oleObj spid="_x0000_s1025" name="" r:id="rId2" imgW="787400" imgH="431800" progId="Equation.KSEE3">
                  <p:embed/>
                </p:oleObj>
              </mc:Choice>
              <mc:Fallback>
                <p:oleObj name="" r:id="rId2" imgW="787400" imgH="431800" progId="Equation.KSEE3">
                  <p:embed/>
                  <p:pic>
                    <p:nvPicPr>
                      <p:cNvPr id="0" name="图片 1024"/>
                      <p:cNvPicPr/>
                      <p:nvPr/>
                    </p:nvPicPr>
                    <p:blipFill>
                      <a:blip r:embed="rId3"/>
                      <a:stretch>
                        <a:fillRect/>
                      </a:stretch>
                    </p:blipFill>
                    <p:spPr>
                      <a:xfrm>
                        <a:off x="5588635" y="2858135"/>
                        <a:ext cx="2082165" cy="1142365"/>
                      </a:xfrm>
                      <a:prstGeom prst="rect">
                        <a:avLst/>
                      </a:prstGeom>
                    </p:spPr>
                  </p:pic>
                </p:oleObj>
              </mc:Fallback>
            </mc:AlternateContent>
          </a:graphicData>
        </a:graphic>
      </p:graphicFrame>
      <p:sp>
        <p:nvSpPr>
          <p:cNvPr id="8" name="文本框 7"/>
          <p:cNvSpPr txBox="1"/>
          <p:nvPr/>
        </p:nvSpPr>
        <p:spPr>
          <a:xfrm>
            <a:off x="5393690" y="4422140"/>
            <a:ext cx="2472055" cy="398780"/>
          </a:xfrm>
          <a:prstGeom prst="rect">
            <a:avLst/>
          </a:prstGeom>
          <a:noFill/>
        </p:spPr>
        <p:txBody>
          <a:bodyPr wrap="square" rtlCol="0">
            <a:spAutoFit/>
          </a:bodyPr>
          <a:p>
            <a:r>
              <a:rPr lang="zh-CN" altLang="en-US" sz="2000" dirty="0">
                <a:solidFill>
                  <a:schemeClr val="bg2">
                    <a:lumMod val="10000"/>
                  </a:schemeClr>
                </a:solidFill>
                <a:latin typeface="+mn-lt"/>
                <a:ea typeface="+mn-ea"/>
              </a:rPr>
              <a:t>有效增快收敛的速度</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220853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en-US" altLang="zh-CN" dirty="0"/>
              <a:t>sigmod</a:t>
            </a:r>
            <a:r>
              <a:rPr lang="zh-CN" altLang="en-US" dirty="0"/>
              <a:t>激活函数：引入非线性</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对于线性的预测问题，线性回归已解决。</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en-US" altLang="zh-CN" dirty="0">
                <a:solidFill>
                  <a:schemeClr val="bg2">
                    <a:lumMod val="10000"/>
                  </a:schemeClr>
                </a:solidFill>
              </a:rPr>
              <a:t>          </a:t>
            </a:r>
            <a:r>
              <a:rPr lang="zh-CN" altLang="en-US" dirty="0">
                <a:solidFill>
                  <a:schemeClr val="bg2">
                    <a:lumMod val="10000"/>
                  </a:schemeClr>
                </a:solidFill>
              </a:rPr>
              <a:t>而对于很多非线性的问题，引入非线性联系。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r>
              <a:rPr lang="en-US" altLang="zh-CN" dirty="0">
                <a:solidFill>
                  <a:schemeClr val="bg2">
                    <a:lumMod val="10000"/>
                  </a:schemeClr>
                </a:solidFill>
              </a:rPr>
              <a:t>why this?</a:t>
            </a:r>
            <a:r>
              <a:rPr lang="zh-CN" altLang="en-US" dirty="0">
                <a:solidFill>
                  <a:schemeClr val="bg2">
                    <a:lumMod val="10000"/>
                  </a:schemeClr>
                </a:solidFill>
              </a:rPr>
              <a:t>与逻辑回归（分类）有关）</a:t>
            </a:r>
            <a:endParaRPr lang="zh-CN" altLang="en-US" dirty="0">
              <a:solidFill>
                <a:schemeClr val="bg2">
                  <a:lumMod val="10000"/>
                </a:schemeClr>
              </a:solidFill>
            </a:endParaRPr>
          </a:p>
        </p:txBody>
      </p:sp>
      <p:pic>
        <p:nvPicPr>
          <p:cNvPr id="4" name="图片 3"/>
          <p:cNvPicPr>
            <a:picLocks noChangeAspect="1"/>
          </p:cNvPicPr>
          <p:nvPr/>
        </p:nvPicPr>
        <p:blipFill>
          <a:blip r:embed="rId1"/>
          <a:stretch>
            <a:fillRect/>
          </a:stretch>
        </p:blipFill>
        <p:spPr>
          <a:xfrm>
            <a:off x="1046480" y="3749675"/>
            <a:ext cx="3018790" cy="1990725"/>
          </a:xfrm>
          <a:prstGeom prst="rect">
            <a:avLst/>
          </a:prstGeom>
        </p:spPr>
      </p:pic>
      <p:graphicFrame>
        <p:nvGraphicFramePr>
          <p:cNvPr id="5" name="对象 4">
            <a:hlinkClick r:id="" action="ppaction://ole?verb="/>
          </p:cNvPr>
          <p:cNvGraphicFramePr>
            <a:graphicFrameLocks noChangeAspect="1"/>
          </p:cNvGraphicFramePr>
          <p:nvPr/>
        </p:nvGraphicFramePr>
        <p:xfrm>
          <a:off x="4805680" y="3655695"/>
          <a:ext cx="1861820" cy="849630"/>
        </p:xfrm>
        <a:graphic>
          <a:graphicData uri="http://schemas.openxmlformats.org/presentationml/2006/ole">
            <mc:AlternateContent xmlns:mc="http://schemas.openxmlformats.org/markup-compatibility/2006">
              <mc:Choice xmlns:v="urn:schemas-microsoft-com:vml" Requires="v">
                <p:oleObj spid="_x0000_s2049" name="" r:id="rId2" imgW="862965" imgH="393700" progId="Equation.KSEE3">
                  <p:embed/>
                </p:oleObj>
              </mc:Choice>
              <mc:Fallback>
                <p:oleObj name="" r:id="rId2" imgW="862965" imgH="393700" progId="Equation.KSEE3">
                  <p:embed/>
                  <p:pic>
                    <p:nvPicPr>
                      <p:cNvPr id="0" name="图片 2048"/>
                      <p:cNvPicPr/>
                      <p:nvPr/>
                    </p:nvPicPr>
                    <p:blipFill>
                      <a:blip r:embed="rId3"/>
                      <a:stretch>
                        <a:fillRect/>
                      </a:stretch>
                    </p:blipFill>
                    <p:spPr>
                      <a:xfrm>
                        <a:off x="4805680" y="3655695"/>
                        <a:ext cx="1861820" cy="84963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46955" y="4737100"/>
          <a:ext cx="2749550" cy="696595"/>
        </p:xfrm>
        <a:graphic>
          <a:graphicData uri="http://schemas.openxmlformats.org/presentationml/2006/ole">
            <mc:AlternateContent xmlns:mc="http://schemas.openxmlformats.org/markup-compatibility/2006">
              <mc:Choice xmlns:v="urn:schemas-microsoft-com:vml" Requires="v">
                <p:oleObj spid="_x0000_s2050" name="" r:id="rId4" imgW="952500" imgH="241300" progId="Equation.KSEE3">
                  <p:embed/>
                </p:oleObj>
              </mc:Choice>
              <mc:Fallback>
                <p:oleObj name="" r:id="rId4" imgW="952500" imgH="241300" progId="Equation.KSEE3">
                  <p:embed/>
                  <p:pic>
                    <p:nvPicPr>
                      <p:cNvPr id="0" name="图片 2049"/>
                      <p:cNvPicPr/>
                      <p:nvPr/>
                    </p:nvPicPr>
                    <p:blipFill>
                      <a:blip r:embed="rId5"/>
                      <a:stretch>
                        <a:fillRect/>
                      </a:stretch>
                    </p:blipFill>
                    <p:spPr>
                      <a:xfrm>
                        <a:off x="4846955" y="4737100"/>
                        <a:ext cx="2749550" cy="6965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15582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代价函数更改：解决非凸问题</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激活函数带来输入输出之间非线性联系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若代价函数不变，则代价函数不平滑，产生多个极小值点</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1828165" y="3098800"/>
            <a:ext cx="4944745" cy="1452245"/>
          </a:xfrm>
          <a:prstGeom prst="rect">
            <a:avLst/>
          </a:prstGeom>
        </p:spPr>
      </p:pic>
      <p:sp>
        <p:nvSpPr>
          <p:cNvPr id="3" name="Rectangle 3"/>
          <p:cNvSpPr>
            <a:spLocks noGrp="1"/>
          </p:cNvSpPr>
          <p:nvPr/>
        </p:nvSpPr>
        <p:spPr>
          <a:xfrm>
            <a:off x="462915" y="462978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新的代价函数：数学上已证明是凸函数</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4" name="图片 3"/>
          <p:cNvPicPr>
            <a:picLocks noChangeAspect="1"/>
          </p:cNvPicPr>
          <p:nvPr/>
        </p:nvPicPr>
        <p:blipFill>
          <a:blip r:embed="rId2"/>
          <a:stretch>
            <a:fillRect/>
          </a:stretch>
        </p:blipFill>
        <p:spPr>
          <a:xfrm>
            <a:off x="2066290" y="5285740"/>
            <a:ext cx="4859020" cy="591185"/>
          </a:xfrm>
          <a:prstGeom prst="rect">
            <a:avLst/>
          </a:prstGeom>
        </p:spPr>
      </p:pic>
      <p:pic>
        <p:nvPicPr>
          <p:cNvPr id="7" name="图片 6"/>
          <p:cNvPicPr>
            <a:picLocks noChangeAspect="1"/>
          </p:cNvPicPr>
          <p:nvPr/>
        </p:nvPicPr>
        <p:blipFill>
          <a:blip r:embed="rId3"/>
          <a:stretch>
            <a:fillRect/>
          </a:stretch>
        </p:blipFill>
        <p:spPr>
          <a:xfrm>
            <a:off x="907415" y="5166360"/>
            <a:ext cx="7447915" cy="895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从逻辑回归</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sp>
        <p:nvSpPr>
          <p:cNvPr id="3" name="Rectangle 3"/>
          <p:cNvSpPr>
            <a:spLocks noGrp="1"/>
          </p:cNvSpPr>
          <p:nvPr/>
        </p:nvSpPr>
        <p:spPr>
          <a:xfrm>
            <a:off x="287020" y="284670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到神经网络</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4250055" y="1447165"/>
            <a:ext cx="2593340" cy="1399540"/>
          </a:xfrm>
          <a:prstGeom prst="rect">
            <a:avLst/>
          </a:prstGeom>
        </p:spPr>
      </p:pic>
      <p:pic>
        <p:nvPicPr>
          <p:cNvPr id="8" name="图片 7"/>
          <p:cNvPicPr>
            <a:picLocks noChangeAspect="1"/>
          </p:cNvPicPr>
          <p:nvPr/>
        </p:nvPicPr>
        <p:blipFill>
          <a:blip r:embed="rId2"/>
          <a:stretch>
            <a:fillRect/>
          </a:stretch>
        </p:blipFill>
        <p:spPr>
          <a:xfrm>
            <a:off x="5019040" y="3471545"/>
            <a:ext cx="3622040" cy="1936750"/>
          </a:xfrm>
          <a:prstGeom prst="rect">
            <a:avLst/>
          </a:prstGeom>
        </p:spPr>
      </p:pic>
      <p:pic>
        <p:nvPicPr>
          <p:cNvPr id="9" name="图片 8"/>
          <p:cNvPicPr>
            <a:picLocks noChangeAspect="1"/>
          </p:cNvPicPr>
          <p:nvPr/>
        </p:nvPicPr>
        <p:blipFill>
          <a:blip r:embed="rId3"/>
          <a:stretch>
            <a:fillRect/>
          </a:stretch>
        </p:blipFill>
        <p:spPr>
          <a:xfrm>
            <a:off x="779145" y="3471545"/>
            <a:ext cx="3909695" cy="19418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23190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6" name="图片 5"/>
          <p:cNvPicPr>
            <a:picLocks noChangeAspect="1"/>
          </p:cNvPicPr>
          <p:nvPr/>
        </p:nvPicPr>
        <p:blipFill>
          <a:blip r:embed="rId1"/>
          <a:stretch>
            <a:fillRect/>
          </a:stretch>
        </p:blipFill>
        <p:spPr>
          <a:xfrm>
            <a:off x="2193925" y="1155065"/>
            <a:ext cx="3849370" cy="1915160"/>
          </a:xfrm>
          <a:prstGeom prst="rect">
            <a:avLst/>
          </a:prstGeom>
        </p:spPr>
      </p:pic>
      <p:pic>
        <p:nvPicPr>
          <p:cNvPr id="7" name="图片 6"/>
          <p:cNvPicPr>
            <a:picLocks noChangeAspect="1"/>
          </p:cNvPicPr>
          <p:nvPr/>
        </p:nvPicPr>
        <p:blipFill>
          <a:blip r:embed="rId2"/>
          <a:stretch>
            <a:fillRect/>
          </a:stretch>
        </p:blipFill>
        <p:spPr>
          <a:xfrm>
            <a:off x="1348105" y="5338445"/>
            <a:ext cx="6311900" cy="795020"/>
          </a:xfrm>
          <a:prstGeom prst="rect">
            <a:avLst/>
          </a:prstGeom>
        </p:spPr>
      </p:pic>
      <p:pic>
        <p:nvPicPr>
          <p:cNvPr id="4" name="图片 3"/>
          <p:cNvPicPr>
            <a:picLocks noChangeAspect="1"/>
          </p:cNvPicPr>
          <p:nvPr/>
        </p:nvPicPr>
        <p:blipFill>
          <a:blip r:embed="rId3"/>
          <a:stretch>
            <a:fillRect/>
          </a:stretch>
        </p:blipFill>
        <p:spPr>
          <a:xfrm>
            <a:off x="1348105" y="3187065"/>
            <a:ext cx="6600190" cy="21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pic>
        <p:nvPicPr>
          <p:cNvPr id="3" name="图片 2"/>
          <p:cNvPicPr>
            <a:picLocks noChangeAspect="1"/>
          </p:cNvPicPr>
          <p:nvPr/>
        </p:nvPicPr>
        <p:blipFill>
          <a:blip r:embed="rId1"/>
          <a:stretch>
            <a:fillRect/>
          </a:stretch>
        </p:blipFill>
        <p:spPr>
          <a:xfrm>
            <a:off x="1828165" y="1755775"/>
            <a:ext cx="5152390" cy="1676400"/>
          </a:xfrm>
          <a:prstGeom prst="rect">
            <a:avLst/>
          </a:prstGeom>
        </p:spPr>
      </p:pic>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多输入多输出神经网络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9" name="图片 8"/>
          <p:cNvPicPr>
            <a:picLocks noChangeAspect="1"/>
          </p:cNvPicPr>
          <p:nvPr/>
        </p:nvPicPr>
        <p:blipFill>
          <a:blip r:embed="rId2"/>
          <a:stretch>
            <a:fillRect/>
          </a:stretch>
        </p:blipFill>
        <p:spPr>
          <a:xfrm>
            <a:off x="838200" y="3514090"/>
            <a:ext cx="7466965" cy="25425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输入前向传播</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542290" y="1908175"/>
            <a:ext cx="7856855" cy="37331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18465" y="1310640"/>
            <a:ext cx="8657590" cy="16446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误差反向传播：梯度下降</a:t>
            </a:r>
            <a:r>
              <a:rPr lang="en-US" altLang="zh-CN" dirty="0"/>
              <a:t>+</a:t>
            </a:r>
            <a:r>
              <a:rPr lang="zh-CN" altLang="en-US" dirty="0"/>
              <a:t>链式法则</a:t>
            </a:r>
            <a:endParaRPr lang="en-US" altLang="zh-CN" dirty="0"/>
          </a:p>
          <a:p>
            <a:pPr marL="0" indent="0">
              <a:buNone/>
            </a:pPr>
            <a:r>
              <a:rPr lang="zh-CN" altLang="en-US" dirty="0"/>
              <a:t>       </a:t>
            </a:r>
            <a:r>
              <a:rPr lang="zh-CN" altLang="en-US" dirty="0">
                <a:solidFill>
                  <a:schemeClr val="bg2">
                    <a:lumMod val="10000"/>
                  </a:schemeClr>
                </a:solidFill>
              </a:rPr>
              <a:t>求梯度需要求代价对</a:t>
            </a:r>
            <a:r>
              <a:rPr lang="en-US" altLang="zh-CN" dirty="0">
                <a:solidFill>
                  <a:schemeClr val="bg2">
                    <a:lumMod val="10000"/>
                  </a:schemeClr>
                </a:solidFill>
              </a:rPr>
              <a:t>θ</a:t>
            </a:r>
            <a:r>
              <a:rPr lang="zh-CN" altLang="en-US" dirty="0">
                <a:solidFill>
                  <a:schemeClr val="bg2">
                    <a:lumMod val="10000"/>
                  </a:schemeClr>
                </a:solidFill>
              </a:rPr>
              <a:t>的偏导数，当然可以用</a:t>
            </a:r>
            <a:r>
              <a:rPr lang="en-US" altLang="zh-CN" dirty="0">
                <a:solidFill>
                  <a:schemeClr val="bg2">
                    <a:lumMod val="10000"/>
                  </a:schemeClr>
                </a:solidFill>
              </a:rPr>
              <a:t>J</a:t>
            </a:r>
            <a:r>
              <a:rPr lang="zh-CN" altLang="en-US" dirty="0">
                <a:solidFill>
                  <a:schemeClr val="bg2">
                    <a:lumMod val="10000"/>
                  </a:schemeClr>
                </a:solidFill>
              </a:rPr>
              <a:t>（</a:t>
            </a:r>
            <a:r>
              <a:rPr lang="en-US" altLang="zh-CN" dirty="0">
                <a:solidFill>
                  <a:schemeClr val="bg2">
                    <a:lumMod val="10000"/>
                  </a:schemeClr>
                </a:solidFill>
              </a:rPr>
              <a:t>θ</a:t>
            </a:r>
            <a:r>
              <a:rPr lang="zh-CN" altLang="en-US" dirty="0">
                <a:solidFill>
                  <a:schemeClr val="bg2">
                    <a:lumMod val="10000"/>
                  </a:schemeClr>
                </a:solidFill>
              </a:rPr>
              <a:t>）对</a:t>
            </a:r>
            <a:r>
              <a:rPr lang="en-US" altLang="zh-CN" dirty="0">
                <a:solidFill>
                  <a:schemeClr val="bg2">
                    <a:lumMod val="10000"/>
                  </a:schemeClr>
                </a:solidFill>
              </a:rPr>
              <a:t>θ</a:t>
            </a:r>
            <a:r>
              <a:rPr lang="zh-CN" altLang="en-US" dirty="0">
                <a:solidFill>
                  <a:schemeClr val="bg2">
                    <a:lumMod val="10000"/>
                  </a:schemeClr>
                </a:solidFill>
              </a:rPr>
              <a:t>直接求偏导。</a:t>
            </a:r>
            <a:endParaRPr lang="zh-CN" altLang="en-US" dirty="0">
              <a:solidFill>
                <a:schemeClr val="bg2">
                  <a:lumMod val="10000"/>
                </a:schemeClr>
              </a:solidFill>
            </a:endParaRPr>
          </a:p>
          <a:p>
            <a:pPr marL="0" indent="0">
              <a:buNone/>
            </a:pPr>
            <a:r>
              <a:rPr lang="zh-CN" altLang="en-US" dirty="0">
                <a:solidFill>
                  <a:schemeClr val="bg2">
                    <a:lumMod val="10000"/>
                  </a:schemeClr>
                </a:solidFill>
              </a:rPr>
              <a:t>       但是，求第一层参数的偏导数需要用到第二层的结果，依次类推。</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en-US" altLang="zh-CN"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5776595" y="1310640"/>
            <a:ext cx="1438275" cy="638175"/>
          </a:xfrm>
          <a:prstGeom prst="rect">
            <a:avLst/>
          </a:prstGeom>
        </p:spPr>
      </p:pic>
      <p:pic>
        <p:nvPicPr>
          <p:cNvPr id="3" name="图片 2"/>
          <p:cNvPicPr>
            <a:picLocks noChangeAspect="1"/>
          </p:cNvPicPr>
          <p:nvPr/>
        </p:nvPicPr>
        <p:blipFill>
          <a:blip r:embed="rId2"/>
          <a:stretch>
            <a:fillRect/>
          </a:stretch>
        </p:blipFill>
        <p:spPr>
          <a:xfrm>
            <a:off x="1040130" y="3088640"/>
            <a:ext cx="2286000" cy="666750"/>
          </a:xfrm>
          <a:prstGeom prst="rect">
            <a:avLst/>
          </a:prstGeom>
        </p:spPr>
      </p:pic>
      <p:pic>
        <p:nvPicPr>
          <p:cNvPr id="4" name="图片 3"/>
          <p:cNvPicPr>
            <a:picLocks noChangeAspect="1"/>
          </p:cNvPicPr>
          <p:nvPr/>
        </p:nvPicPr>
        <p:blipFill>
          <a:blip r:embed="rId3"/>
          <a:stretch>
            <a:fillRect/>
          </a:stretch>
        </p:blipFill>
        <p:spPr>
          <a:xfrm>
            <a:off x="5047615" y="3213100"/>
            <a:ext cx="2990215" cy="1647825"/>
          </a:xfrm>
          <a:prstGeom prst="rect">
            <a:avLst/>
          </a:prstGeom>
        </p:spPr>
      </p:pic>
      <p:pic>
        <p:nvPicPr>
          <p:cNvPr id="6" name="图片 5"/>
          <p:cNvPicPr>
            <a:picLocks noChangeAspect="1"/>
          </p:cNvPicPr>
          <p:nvPr/>
        </p:nvPicPr>
        <p:blipFill>
          <a:blip r:embed="rId4"/>
          <a:stretch>
            <a:fillRect/>
          </a:stretch>
        </p:blipFill>
        <p:spPr>
          <a:xfrm>
            <a:off x="1040130" y="3755390"/>
            <a:ext cx="3752215" cy="1066800"/>
          </a:xfrm>
          <a:prstGeom prst="rect">
            <a:avLst/>
          </a:prstGeom>
        </p:spPr>
      </p:pic>
      <p:graphicFrame>
        <p:nvGraphicFramePr>
          <p:cNvPr id="10" name="对象 9">
            <a:hlinkClick r:id="" action="ppaction://ole?verb="/>
          </p:cNvPr>
          <p:cNvGraphicFramePr>
            <a:graphicFrameLocks noChangeAspect="1"/>
          </p:cNvGraphicFramePr>
          <p:nvPr/>
        </p:nvGraphicFramePr>
        <p:xfrm>
          <a:off x="1040130" y="5025390"/>
          <a:ext cx="2956560" cy="1162685"/>
        </p:xfrm>
        <a:graphic>
          <a:graphicData uri="http://schemas.openxmlformats.org/presentationml/2006/ole">
            <mc:AlternateContent xmlns:mc="http://schemas.openxmlformats.org/markup-compatibility/2006">
              <mc:Choice xmlns:v="urn:schemas-microsoft-com:vml" Requires="v">
                <p:oleObj spid="_x0000_s1025" name="" r:id="rId5" imgW="1130300" imgH="444500" progId="Equation.KSEE3">
                  <p:embed/>
                </p:oleObj>
              </mc:Choice>
              <mc:Fallback>
                <p:oleObj name="" r:id="rId5" imgW="1130300" imgH="444500" progId="Equation.KSEE3">
                  <p:embed/>
                  <p:pic>
                    <p:nvPicPr>
                      <p:cNvPr id="0" name="图片 1024"/>
                      <p:cNvPicPr/>
                      <p:nvPr/>
                    </p:nvPicPr>
                    <p:blipFill>
                      <a:blip r:embed="rId6"/>
                      <a:stretch>
                        <a:fillRect/>
                      </a:stretch>
                    </p:blipFill>
                    <p:spPr>
                      <a:xfrm>
                        <a:off x="1040130" y="5025390"/>
                        <a:ext cx="2956560" cy="1162685"/>
                      </a:xfrm>
                      <a:prstGeom prst="rect">
                        <a:avLst/>
                      </a:prstGeom>
                    </p:spPr>
                  </p:pic>
                </p:oleObj>
              </mc:Fallback>
            </mc:AlternateContent>
          </a:graphicData>
        </a:graphic>
      </p:graphicFrame>
      <p:sp>
        <p:nvSpPr>
          <p:cNvPr id="134" name=" 134">
            <a:hlinkClick r:id="rId7" action="ppaction://hlinkfile"/>
          </p:cNvPr>
          <p:cNvSpPr/>
          <p:nvPr/>
        </p:nvSpPr>
        <p:spPr>
          <a:xfrm rot="2400000">
            <a:off x="4477385" y="5135245"/>
            <a:ext cx="914400" cy="914400"/>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zh-CN" altLang="en-US" dirty="0"/>
              <a:t>参数：模型和训练集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426085" y="2203450"/>
            <a:ext cx="3450590" cy="3086735"/>
          </a:xfrm>
          <a:prstGeom prst="rect">
            <a:avLst/>
          </a:prstGeom>
        </p:spPr>
      </p:pic>
      <p:pic>
        <p:nvPicPr>
          <p:cNvPr id="4" name="图片 3"/>
          <p:cNvPicPr>
            <a:picLocks noChangeAspect="1"/>
          </p:cNvPicPr>
          <p:nvPr/>
        </p:nvPicPr>
        <p:blipFill>
          <a:blip r:embed="rId2"/>
          <a:stretch>
            <a:fillRect/>
          </a:stretch>
        </p:blipFill>
        <p:spPr>
          <a:xfrm>
            <a:off x="4150360" y="4189730"/>
            <a:ext cx="4870450" cy="1100455"/>
          </a:xfrm>
          <a:prstGeom prst="rect">
            <a:avLst/>
          </a:prstGeom>
        </p:spPr>
      </p:pic>
      <p:pic>
        <p:nvPicPr>
          <p:cNvPr id="6" name="图片 5"/>
          <p:cNvPicPr>
            <a:picLocks noChangeAspect="1"/>
          </p:cNvPicPr>
          <p:nvPr/>
        </p:nvPicPr>
        <p:blipFill>
          <a:blip r:embed="rId3"/>
          <a:stretch>
            <a:fillRect/>
          </a:stretch>
        </p:blipFill>
        <p:spPr>
          <a:xfrm>
            <a:off x="4150360" y="3125470"/>
            <a:ext cx="3126740" cy="1011555"/>
          </a:xfrm>
          <a:prstGeom prst="rect">
            <a:avLst/>
          </a:prstGeom>
        </p:spPr>
      </p:pic>
      <p:sp>
        <p:nvSpPr>
          <p:cNvPr id="7" name="文本框 6"/>
          <p:cNvSpPr txBox="1"/>
          <p:nvPr/>
        </p:nvSpPr>
        <p:spPr>
          <a:xfrm>
            <a:off x="4150360" y="2203450"/>
            <a:ext cx="4634230" cy="922020"/>
          </a:xfrm>
          <a:prstGeom prst="rect">
            <a:avLst/>
          </a:prstGeom>
          <a:noFill/>
        </p:spPr>
        <p:txBody>
          <a:bodyPr wrap="square" rtlCol="0" anchor="t">
            <a:spAutoFit/>
          </a:bodyPr>
          <a:p>
            <a:r>
              <a:rPr lang="zh-CN" altLang="en-US"/>
              <a:t>The </a:t>
            </a:r>
            <a:r>
              <a:rPr lang="zh-CN" altLang="en-US">
                <a:solidFill>
                  <a:srgbClr val="00B050"/>
                </a:solidFill>
              </a:rPr>
              <a:t>training data</a:t>
            </a:r>
            <a:r>
              <a:rPr lang="zh-CN" altLang="en-US"/>
              <a:t> has been obtained in the </a:t>
            </a:r>
            <a:r>
              <a:rPr lang="zh-CN" altLang="en-US">
                <a:solidFill>
                  <a:srgbClr val="00B050"/>
                </a:solidFill>
              </a:rPr>
              <a:t>EM simulation</a:t>
            </a:r>
            <a:r>
              <a:rPr lang="zh-CN" altLang="en-US"/>
              <a:t> over a frequency range of </a:t>
            </a:r>
            <a:r>
              <a:rPr lang="zh-CN" altLang="en-US">
                <a:solidFill>
                  <a:srgbClr val="00B050"/>
                </a:solidFill>
              </a:rPr>
              <a:t>2 to 3 GHz</a:t>
            </a:r>
            <a:r>
              <a:rPr lang="zh-CN" altLang="en-US"/>
              <a:t> with 101 sampled points</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376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随着</a:t>
            </a:r>
            <a:r>
              <a:rPr lang="en-US" altLang="zh-CN" dirty="0">
                <a:solidFill>
                  <a:schemeClr val="bg2">
                    <a:lumMod val="10000"/>
                  </a:schemeClr>
                </a:solidFill>
              </a:rPr>
              <a:t>5G</a:t>
            </a:r>
            <a:r>
              <a:rPr lang="zh-CN" altLang="en-US" dirty="0">
                <a:solidFill>
                  <a:schemeClr val="bg2">
                    <a:lumMod val="10000"/>
                  </a:schemeClr>
                </a:solidFill>
              </a:rPr>
              <a:t>通信发展，电子器件应用在更高的频段，并向着</a:t>
            </a:r>
            <a:r>
              <a:rPr lang="zh-CN" altLang="en-US" b="1" dirty="0">
                <a:solidFill>
                  <a:schemeClr val="bg2">
                    <a:lumMod val="10000"/>
                  </a:schemeClr>
                </a:solidFill>
                <a:uFillTx/>
              </a:rPr>
              <a:t>微型化、低功耗、集成化</a:t>
            </a:r>
            <a:r>
              <a:rPr lang="zh-CN" altLang="en-US" dirty="0">
                <a:solidFill>
                  <a:schemeClr val="bg2">
                    <a:lumMod val="10000"/>
                  </a:schemeClr>
                </a:solidFill>
              </a:rPr>
              <a:t>方向发展。</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967990" y="3466465"/>
            <a:ext cx="2310765" cy="177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34GHzS</a:t>
            </a:r>
            <a:r>
              <a:rPr lang="en-US" altLang="zh-CN" baseline="-25000" dirty="0"/>
              <a:t>11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549910" y="2107565"/>
            <a:ext cx="3969385" cy="3331845"/>
          </a:xfrm>
          <a:prstGeom prst="rect">
            <a:avLst/>
          </a:prstGeom>
        </p:spPr>
      </p:pic>
      <p:pic>
        <p:nvPicPr>
          <p:cNvPr id="5" name="图片 4"/>
          <p:cNvPicPr>
            <a:picLocks noChangeAspect="1"/>
          </p:cNvPicPr>
          <p:nvPr/>
        </p:nvPicPr>
        <p:blipFill>
          <a:blip r:embed="rId2"/>
          <a:stretch>
            <a:fillRect/>
          </a:stretch>
        </p:blipFill>
        <p:spPr>
          <a:xfrm>
            <a:off x="4692015" y="2118995"/>
            <a:ext cx="4177030" cy="3320415"/>
          </a:xfrm>
          <a:prstGeom prst="rect">
            <a:avLst/>
          </a:prstGeom>
        </p:spPr>
      </p:pic>
      <p:sp>
        <p:nvSpPr>
          <p:cNvPr id="7" name="文本框 6"/>
          <p:cNvSpPr txBox="1"/>
          <p:nvPr/>
        </p:nvSpPr>
        <p:spPr>
          <a:xfrm>
            <a:off x="549910" y="5439410"/>
            <a:ext cx="435610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en-US" altLang="zh-CN" baseline="-25000" dirty="0"/>
              <a:t>21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501650" y="2118995"/>
            <a:ext cx="4017645" cy="3258185"/>
          </a:xfrm>
          <a:prstGeom prst="rect">
            <a:avLst/>
          </a:prstGeom>
        </p:spPr>
      </p:pic>
      <p:pic>
        <p:nvPicPr>
          <p:cNvPr id="4" name="图片 3"/>
          <p:cNvPicPr>
            <a:picLocks noChangeAspect="1"/>
          </p:cNvPicPr>
          <p:nvPr/>
        </p:nvPicPr>
        <p:blipFill>
          <a:blip r:embed="rId2"/>
          <a:stretch>
            <a:fillRect/>
          </a:stretch>
        </p:blipFill>
        <p:spPr>
          <a:xfrm>
            <a:off x="4629150" y="2125345"/>
            <a:ext cx="4373880" cy="3251835"/>
          </a:xfrm>
          <a:prstGeom prst="rect">
            <a:avLst/>
          </a:prstGeom>
        </p:spPr>
      </p:pic>
      <p:sp>
        <p:nvSpPr>
          <p:cNvPr id="7" name="文本框 6"/>
          <p:cNvSpPr txBox="1"/>
          <p:nvPr/>
        </p:nvSpPr>
        <p:spPr>
          <a:xfrm>
            <a:off x="477520" y="5377180"/>
            <a:ext cx="449834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神经网络方法的优点</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sp>
        <p:nvSpPr>
          <p:cNvPr id="3" name="文本框 2"/>
          <p:cNvSpPr txBox="1"/>
          <p:nvPr/>
        </p:nvSpPr>
        <p:spPr>
          <a:xfrm>
            <a:off x="669925" y="2212340"/>
            <a:ext cx="7367905" cy="1753235"/>
          </a:xfrm>
          <a:prstGeom prst="rect">
            <a:avLst/>
          </a:prstGeom>
          <a:noFill/>
        </p:spPr>
        <p:txBody>
          <a:bodyPr wrap="square" rtlCol="0" anchor="t">
            <a:spAutoFit/>
          </a:bodyPr>
          <a:p>
            <a:r>
              <a:rPr lang="zh-CN" altLang="en-US"/>
              <a:t>In this case, </a:t>
            </a:r>
            <a:endParaRPr lang="zh-CN" altLang="en-US"/>
          </a:p>
          <a:p>
            <a:r>
              <a:rPr lang="zh-CN" altLang="en-US"/>
              <a:t>the Agilent Momentum has used about </a:t>
            </a:r>
            <a:r>
              <a:rPr lang="zh-CN" altLang="en-US">
                <a:solidFill>
                  <a:srgbClr val="00B050"/>
                </a:solidFill>
              </a:rPr>
              <a:t>100 minutes </a:t>
            </a:r>
            <a:r>
              <a:rPr lang="zh-CN" altLang="en-US"/>
              <a:t>on a PC to perform the design optimization of the filter</a:t>
            </a:r>
            <a:endParaRPr lang="zh-CN" altLang="en-US"/>
          </a:p>
          <a:p>
            <a:endParaRPr lang="zh-CN" altLang="en-US"/>
          </a:p>
          <a:p>
            <a:r>
              <a:rPr lang="en-US" altLang="zh-CN"/>
              <a:t>T</a:t>
            </a:r>
            <a:r>
              <a:rPr lang="zh-CN" altLang="en-US"/>
              <a:t>he ANN model has only required </a:t>
            </a:r>
            <a:r>
              <a:rPr lang="zh-CN" altLang="en-US">
                <a:solidFill>
                  <a:srgbClr val="00B050"/>
                </a:solidFill>
              </a:rPr>
              <a:t>10 seconds</a:t>
            </a:r>
            <a:r>
              <a:rPr lang="zh-CN" altLang="en-US"/>
              <a:t> (in Matlab) to perform the same task on the same computer.</a:t>
            </a:r>
            <a:endParaRPr lang="zh-CN" altLang="en-US"/>
          </a:p>
        </p:txBody>
      </p:sp>
      <p:sp>
        <p:nvSpPr>
          <p:cNvPr id="5" name="文本框 4"/>
          <p:cNvSpPr txBox="1"/>
          <p:nvPr/>
        </p:nvSpPr>
        <p:spPr>
          <a:xfrm>
            <a:off x="669925" y="4218305"/>
            <a:ext cx="8199120" cy="922020"/>
          </a:xfrm>
          <a:prstGeom prst="rect">
            <a:avLst/>
          </a:prstGeom>
          <a:noFill/>
        </p:spPr>
        <p:txBody>
          <a:bodyPr wrap="square" rtlCol="0" anchor="t">
            <a:spAutoFit/>
          </a:bodyPr>
          <a:p>
            <a:r>
              <a:rPr lang="zh-CN" altLang="en-US"/>
              <a:t>It has shown that the developed ANN model for the considered filter can be </a:t>
            </a:r>
            <a:r>
              <a:rPr lang="zh-CN" altLang="en-US">
                <a:solidFill>
                  <a:srgbClr val="00B050"/>
                </a:solidFill>
              </a:rPr>
              <a:t>as accurate as</a:t>
            </a:r>
            <a:r>
              <a:rPr lang="zh-CN" altLang="en-US"/>
              <a:t> an EM simulator and also </a:t>
            </a:r>
            <a:r>
              <a:rPr lang="zh-CN" altLang="en-US">
                <a:solidFill>
                  <a:srgbClr val="00B050"/>
                </a:solidFill>
              </a:rPr>
              <a:t>computational efficient</a:t>
            </a:r>
            <a:r>
              <a:rPr lang="zh-CN" altLang="en-US"/>
              <a:t> when conducting a massive and repetitive design analysis.</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滤波器仿真：结构</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descr="QQ图片20171129163202"/>
          <p:cNvPicPr>
            <a:picLocks noChangeAspect="1"/>
          </p:cNvPicPr>
          <p:nvPr/>
        </p:nvPicPr>
        <p:blipFill>
          <a:blip r:embed="rId1"/>
          <a:stretch>
            <a:fillRect/>
          </a:stretch>
        </p:blipFill>
        <p:spPr>
          <a:xfrm>
            <a:off x="989330" y="1974850"/>
            <a:ext cx="6876415" cy="366649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a:t>
            </a:r>
            <a:r>
              <a:rPr lang="en-US" altLang="zh-CN" dirty="0"/>
              <a:t>S</a:t>
            </a:r>
            <a:r>
              <a:rPr lang="zh-CN" altLang="en-US" dirty="0"/>
              <a:t>参数（未优化）</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descr="QQ图片20171129163157"/>
          <p:cNvPicPr>
            <a:picLocks noChangeAspect="1"/>
          </p:cNvPicPr>
          <p:nvPr/>
        </p:nvPicPr>
        <p:blipFill>
          <a:blip r:embed="rId1"/>
          <a:stretch>
            <a:fillRect/>
          </a:stretch>
        </p:blipFill>
        <p:spPr>
          <a:xfrm>
            <a:off x="347980" y="2067560"/>
            <a:ext cx="8447405" cy="328549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en-US" altLang="zh-CN" dirty="0"/>
              <a:t>s1=0.09mm,s2=0.36mm,w1=0.09mm</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948815" y="1890395"/>
            <a:ext cx="5076825" cy="381889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zh-CN" altLang="en-US" dirty="0">
                <a:sym typeface="+mn-ea"/>
              </a:rPr>
              <a:t>【</a:t>
            </a:r>
            <a:r>
              <a:rPr lang="en-US" altLang="zh-CN" dirty="0">
                <a:sym typeface="+mn-ea"/>
              </a:rPr>
              <a:t>s1=0.09mm,s2=0.36mm,w1=0.09mm</a:t>
            </a:r>
            <a:r>
              <a:rPr lang="zh-CN" altLang="en-US" dirty="0">
                <a:sym typeface="+mn-ea"/>
              </a:rPr>
              <a:t>】</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2045970" y="1976755"/>
            <a:ext cx="5076825" cy="381889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zh-CN" altLang="en-US" dirty="0">
                <a:sym typeface="+mn-ea"/>
              </a:rPr>
              <a:t>【</a:t>
            </a:r>
            <a:r>
              <a:rPr lang="en-US" altLang="zh-CN" dirty="0">
                <a:sym typeface="+mn-ea"/>
              </a:rPr>
              <a:t>s1=0.09mm,s2=0.36mm,w1=0.09mm</a:t>
            </a:r>
            <a:r>
              <a:rPr lang="zh-CN" altLang="en-US" dirty="0">
                <a:sym typeface="+mn-ea"/>
              </a:rPr>
              <a:t>】</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6" name="图片 5"/>
          <p:cNvPicPr>
            <a:picLocks noChangeAspect="1"/>
          </p:cNvPicPr>
          <p:nvPr/>
        </p:nvPicPr>
        <p:blipFill>
          <a:blip r:embed="rId1"/>
          <a:stretch>
            <a:fillRect/>
          </a:stretch>
        </p:blipFill>
        <p:spPr>
          <a:xfrm>
            <a:off x="815975" y="1833880"/>
            <a:ext cx="4552315" cy="2761615"/>
          </a:xfrm>
          <a:prstGeom prst="rect">
            <a:avLst/>
          </a:prstGeom>
        </p:spPr>
      </p:pic>
      <p:pic>
        <p:nvPicPr>
          <p:cNvPr id="2" name="图片 1"/>
          <p:cNvPicPr>
            <a:picLocks noChangeAspect="1"/>
          </p:cNvPicPr>
          <p:nvPr/>
        </p:nvPicPr>
        <p:blipFill>
          <a:blip r:embed="rId2"/>
          <a:stretch>
            <a:fillRect/>
          </a:stretch>
        </p:blipFill>
        <p:spPr>
          <a:xfrm>
            <a:off x="815975" y="4645025"/>
            <a:ext cx="4342765" cy="1543050"/>
          </a:xfrm>
          <a:prstGeom prst="rect">
            <a:avLst/>
          </a:prstGeom>
        </p:spPr>
      </p:pic>
      <p:pic>
        <p:nvPicPr>
          <p:cNvPr id="3" name="图片 2"/>
          <p:cNvPicPr>
            <a:picLocks noChangeAspect="1"/>
          </p:cNvPicPr>
          <p:nvPr/>
        </p:nvPicPr>
        <p:blipFill>
          <a:blip r:embed="rId3"/>
          <a:stretch>
            <a:fillRect/>
          </a:stretch>
        </p:blipFill>
        <p:spPr>
          <a:xfrm>
            <a:off x="5283200" y="1891030"/>
            <a:ext cx="4088130" cy="307530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应用展望</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656080"/>
            <a:ext cx="8291830" cy="27959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   ：</a:t>
            </a:r>
            <a:r>
              <a:rPr lang="zh-CN" altLang="en-US" dirty="0">
                <a:solidFill>
                  <a:schemeClr val="tx2">
                    <a:lumMod val="50000"/>
                  </a:schemeClr>
                </a:solidFill>
              </a:rPr>
              <a:t>倒转使用神经网络，输入</a:t>
            </a:r>
            <a:r>
              <a:rPr lang="en-US" altLang="zh-CN" dirty="0">
                <a:solidFill>
                  <a:schemeClr val="tx2">
                    <a:lumMod val="50000"/>
                  </a:schemeClr>
                </a:solidFill>
              </a:rPr>
              <a:t>S</a:t>
            </a:r>
            <a:r>
              <a:rPr lang="zh-CN" altLang="en-US" dirty="0">
                <a:solidFill>
                  <a:schemeClr val="tx2">
                    <a:lumMod val="50000"/>
                  </a:schemeClr>
                </a:solidFill>
              </a:rPr>
              <a:t>参数，输出结构性参数</a:t>
            </a:r>
            <a:endParaRPr lang="zh-CN" altLang="en-US" dirty="0">
              <a:solidFill>
                <a:schemeClr val="tx2">
                  <a:lumMod val="50000"/>
                </a:schemeClr>
              </a:solidFill>
            </a:endParaRPr>
          </a:p>
          <a:p>
            <a:r>
              <a:rPr lang="zh-CN" altLang="en-US" dirty="0">
                <a:solidFill>
                  <a:schemeClr val="hlink"/>
                </a:solidFill>
              </a:rPr>
              <a:t>器件建模：</a:t>
            </a:r>
            <a:r>
              <a:rPr lang="zh-CN" altLang="en-US" dirty="0">
                <a:solidFill>
                  <a:schemeClr val="bg2">
                    <a:lumMod val="10000"/>
                  </a:schemeClr>
                </a:solidFill>
              </a:rPr>
              <a:t>为</a:t>
            </a:r>
            <a:r>
              <a:rPr lang="en-US" altLang="zh-CN" dirty="0">
                <a:solidFill>
                  <a:schemeClr val="bg2">
                    <a:lumMod val="10000"/>
                  </a:schemeClr>
                </a:solidFill>
              </a:rPr>
              <a:t>20GHz</a:t>
            </a:r>
            <a:r>
              <a:rPr lang="zh-CN" altLang="en-US" dirty="0">
                <a:solidFill>
                  <a:schemeClr val="bg2">
                    <a:lumMod val="10000"/>
                  </a:schemeClr>
                </a:solidFill>
              </a:rPr>
              <a:t>以上的电感、电容、电阻建模。</a:t>
            </a:r>
            <a:endParaRPr lang="zh-CN" altLang="en-US" dirty="0">
              <a:solidFill>
                <a:schemeClr val="bg2">
                  <a:lumMod val="10000"/>
                </a:schemeClr>
              </a:solidFill>
            </a:endParaRPr>
          </a:p>
          <a:p>
            <a:r>
              <a:rPr lang="zh-CN" altLang="en-US" dirty="0">
                <a:solidFill>
                  <a:srgbClr val="FFCC00"/>
                </a:solidFill>
              </a:rPr>
              <a:t>天线设计：</a:t>
            </a:r>
            <a:r>
              <a:rPr lang="zh-CN" altLang="en-US" dirty="0">
                <a:solidFill>
                  <a:schemeClr val="bg2">
                    <a:lumMod val="10000"/>
                  </a:schemeClr>
                </a:solidFill>
              </a:rPr>
              <a:t>机器学习（学习）</a:t>
            </a:r>
            <a:r>
              <a:rPr lang="en-US" altLang="zh-CN" dirty="0">
                <a:solidFill>
                  <a:schemeClr val="bg2">
                    <a:lumMod val="10000"/>
                  </a:schemeClr>
                </a:solidFill>
              </a:rPr>
              <a:t>+</a:t>
            </a:r>
            <a:r>
              <a:rPr lang="zh-CN" altLang="en-US" dirty="0">
                <a:solidFill>
                  <a:schemeClr val="bg2">
                    <a:lumMod val="10000"/>
                  </a:schemeClr>
                </a:solidFill>
              </a:rPr>
              <a:t>遗传算法（选择</a:t>
            </a:r>
            <a:r>
              <a:rPr lang="en-US" altLang="zh-CN" dirty="0">
                <a:solidFill>
                  <a:schemeClr val="bg2">
                    <a:lumMod val="10000"/>
                  </a:schemeClr>
                </a:solidFill>
              </a:rPr>
              <a:t>+</a:t>
            </a:r>
            <a:r>
              <a:rPr lang="zh-CN" altLang="en-US" dirty="0">
                <a:solidFill>
                  <a:schemeClr val="bg2">
                    <a:lumMod val="10000"/>
                  </a:schemeClr>
                </a:solidFill>
              </a:rPr>
              <a:t>变异）</a:t>
            </a:r>
            <a:endParaRPr lang="zh-CN" altLang="en-US" dirty="0">
              <a:solidFill>
                <a:schemeClr val="bg2">
                  <a:lumMod val="10000"/>
                </a:schemeClr>
              </a:solidFill>
            </a:endParaRPr>
          </a:p>
          <a:p>
            <a:r>
              <a:rPr lang="zh-CN" altLang="en-US" dirty="0">
                <a:solidFill>
                  <a:srgbClr val="FF0000"/>
                </a:solidFill>
              </a:rPr>
              <a:t>定位算法：</a:t>
            </a:r>
            <a:r>
              <a:rPr lang="zh-CN" altLang="en-US" dirty="0">
                <a:solidFill>
                  <a:schemeClr val="bg2">
                    <a:lumMod val="10000"/>
                  </a:schemeClr>
                </a:solidFill>
              </a:rPr>
              <a:t>图像处理</a:t>
            </a:r>
            <a:r>
              <a:rPr lang="en-US" altLang="zh-CN" dirty="0">
                <a:solidFill>
                  <a:schemeClr val="bg2">
                    <a:lumMod val="10000"/>
                  </a:schemeClr>
                </a:solidFill>
              </a:rPr>
              <a:t>+</a:t>
            </a:r>
            <a:r>
              <a:rPr lang="zh-CN" altLang="en-US" dirty="0">
                <a:solidFill>
                  <a:schemeClr val="bg2">
                    <a:lumMod val="10000"/>
                  </a:schemeClr>
                </a:solidFill>
              </a:rPr>
              <a:t>卷积神经网络，实现厘米级定位</a:t>
            </a:r>
            <a:endParaRPr lang="zh-CN" altLang="en-US" dirty="0">
              <a:solidFill>
                <a:schemeClr val="bg2">
                  <a:lumMod val="10000"/>
                </a:schemeClr>
              </a:solidFill>
            </a:endParaRPr>
          </a:p>
          <a:p>
            <a:r>
              <a:rPr lang="zh-CN" altLang="en-US" dirty="0">
                <a:solidFill>
                  <a:srgbClr val="FF6600"/>
                </a:solidFill>
              </a:rPr>
              <a:t>强化学习</a:t>
            </a:r>
            <a:r>
              <a:rPr lang="en-US" altLang="zh-CN" dirty="0">
                <a:solidFill>
                  <a:srgbClr val="FF6600"/>
                </a:solidFill>
              </a:rPr>
              <a:t>+else......</a:t>
            </a:r>
            <a:endParaRPr lang="zh-CN" altLang="en-US" dirty="0">
              <a:solidFill>
                <a:srgbClr val="FF6600"/>
              </a:solidFill>
            </a:endParaRPr>
          </a:p>
          <a:p>
            <a:endParaRPr lang="zh-CN" altLang="en-US" dirty="0">
              <a:solidFill>
                <a:schemeClr val="bg2">
                  <a:lumMod val="10000"/>
                </a:schemeClr>
              </a:solidFill>
            </a:endParaRPr>
          </a:p>
          <a:p>
            <a:endParaRPr lang="zh-CN" altLang="en-US" dirty="0"/>
          </a:p>
        </p:txBody>
      </p:sp>
      <p:sp>
        <p:nvSpPr>
          <p:cNvPr id="134" name=" 134">
            <a:hlinkClick r:id="rId1" action="ppaction://hlinkfile"/>
          </p:cNvPr>
          <p:cNvSpPr/>
          <p:nvPr/>
        </p:nvSpPr>
        <p:spPr>
          <a:xfrm>
            <a:off x="907415" y="4685030"/>
            <a:ext cx="723265" cy="481965"/>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TextBox 2"/>
          <p:cNvSpPr/>
          <p:nvPr/>
        </p:nvSpPr>
        <p:spPr>
          <a:xfrm>
            <a:off x="2152650" y="2738438"/>
            <a:ext cx="5445125" cy="639762"/>
          </a:xfrm>
          <a:prstGeom prst="rect">
            <a:avLst/>
          </a:prstGeom>
          <a:noFill/>
          <a:ln w="9525">
            <a:noFill/>
          </a:ln>
        </p:spPr>
        <p:txBody>
          <a:bodyPr wrap="none">
            <a:spAutoFit/>
          </a:bodyPr>
          <a:p>
            <a:pPr eaLnBrk="0" hangingPunct="0"/>
            <a:r>
              <a:rPr lang="en-US" altLang="x-none" sz="3600" dirty="0">
                <a:solidFill>
                  <a:srgbClr val="7DAB15"/>
                </a:solidFill>
                <a:latin typeface="微软雅黑" panose="020B0503020204020204" charset="-122"/>
                <a:ea typeface="微软雅黑" panose="020B0503020204020204" charset="-122"/>
                <a:sym typeface="微软雅黑" panose="020B0503020204020204" charset="-122"/>
              </a:rPr>
              <a:t>Thanks  For   Your  View</a:t>
            </a:r>
            <a:endParaRPr lang="en-US" altLang="x-none" sz="3600" dirty="0">
              <a:solidFill>
                <a:srgbClr val="7DAB15"/>
              </a:solidFill>
              <a:latin typeface="微软雅黑" panose="020B0503020204020204" charset="-122"/>
              <a:ea typeface="微软雅黑" panose="020B0503020204020204" charset="-122"/>
              <a:sym typeface="微软雅黑" panose="020B0503020204020204" charset="-122"/>
            </a:endParaRPr>
          </a:p>
        </p:txBody>
      </p:sp>
      <p:sp>
        <p:nvSpPr>
          <p:cNvPr id="20484" name="文本框 20483"/>
          <p:cNvSpPr txBox="1"/>
          <p:nvPr/>
        </p:nvSpPr>
        <p:spPr>
          <a:xfrm>
            <a:off x="5024438" y="5838825"/>
            <a:ext cx="3687762" cy="366713"/>
          </a:xfrm>
          <a:prstGeom prst="rect">
            <a:avLst/>
          </a:prstGeom>
          <a:noFill/>
          <a:ln w="9525">
            <a:noFill/>
          </a:ln>
        </p:spPr>
        <p:txBody>
          <a:bodyPr>
            <a:spAutoFit/>
          </a:bodyPr>
          <a:p>
            <a:endParaRPr>
              <a:latin typeface="Arial" panose="020B0604020202020204" pitchFamily="34" charset="0"/>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Effect filter="fade">
                                      <p:cBhvr>
                                        <p:cTn id="7" dur="30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6377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在微波通信系统中，波导虽然在高频波段有着较好的表现，但是其体积大、造价高。</a:t>
            </a:r>
            <a:endParaRPr lang="zh-CN" altLang="en-US" dirty="0">
              <a:solidFill>
                <a:schemeClr val="bg2">
                  <a:lumMod val="10000"/>
                </a:schemeClr>
              </a:solidFill>
            </a:endParaRPr>
          </a:p>
          <a:p>
            <a:pPr marL="0" indent="0">
              <a:buNone/>
            </a:pPr>
            <a:r>
              <a:rPr lang="zh-CN" altLang="en-US" dirty="0">
                <a:solidFill>
                  <a:schemeClr val="bg2">
                    <a:lumMod val="10000"/>
                  </a:schemeClr>
                </a:solidFill>
              </a:rPr>
              <a:t>       传统的平面电路设计方法又难以实现目标要求。</a:t>
            </a:r>
            <a:endParaRPr lang="zh-CN" altLang="en-US" dirty="0">
              <a:solidFill>
                <a:schemeClr val="bg2">
                  <a:lumMod val="10000"/>
                </a:schemeClr>
              </a:solidFill>
            </a:endParaRPr>
          </a:p>
          <a:p>
            <a:pPr marL="0" indent="0">
              <a:buNone/>
            </a:pPr>
            <a:r>
              <a:rPr lang="zh-CN" altLang="en-US" dirty="0">
                <a:solidFill>
                  <a:schemeClr val="bg2">
                    <a:lumMod val="10000"/>
                  </a:schemeClr>
                </a:solidFill>
              </a:rPr>
              <a:t>       本次介绍的微加工的带通滤波器有比较好的表现。</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5704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机器学习：</a:t>
            </a:r>
            <a:endParaRPr lang="zh-CN" altLang="en-US" dirty="0"/>
          </a:p>
          <a:p>
            <a:pPr marL="0" indent="0">
              <a:buNone/>
            </a:pPr>
            <a:r>
              <a:rPr lang="zh-CN" altLang="en-US" dirty="0">
                <a:solidFill>
                  <a:schemeClr val="bg2">
                    <a:lumMod val="10000"/>
                  </a:schemeClr>
                </a:solidFill>
                <a:sym typeface="+mn-ea"/>
              </a:rPr>
              <a:t>       学习数据或以往的经验，以此获得新的知识或技能。</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zh-CN" altLang="en-US" dirty="0">
                <a:solidFill>
                  <a:schemeClr val="bg2">
                    <a:lumMod val="10000"/>
                  </a:schemeClr>
                </a:solidFill>
                <a:sym typeface="+mn-ea"/>
              </a:rPr>
              <a:t>通过</a:t>
            </a:r>
            <a:r>
              <a:rPr lang="en-US" altLang="zh-CN" dirty="0">
                <a:solidFill>
                  <a:schemeClr val="bg2">
                    <a:lumMod val="10000"/>
                  </a:schemeClr>
                </a:solidFill>
                <a:sym typeface="+mn-ea"/>
              </a:rPr>
              <a:t>“</a:t>
            </a:r>
            <a:r>
              <a:rPr lang="zh-CN" altLang="en-US" dirty="0">
                <a:solidFill>
                  <a:schemeClr val="bg2">
                    <a:lumMod val="10000"/>
                  </a:schemeClr>
                </a:solidFill>
                <a:sym typeface="+mn-ea"/>
              </a:rPr>
              <a:t>训练</a:t>
            </a:r>
            <a:r>
              <a:rPr lang="en-US" altLang="zh-CN" dirty="0">
                <a:solidFill>
                  <a:schemeClr val="bg2">
                    <a:lumMod val="10000"/>
                  </a:schemeClr>
                </a:solidFill>
                <a:sym typeface="+mn-ea"/>
              </a:rPr>
              <a:t>”</a:t>
            </a:r>
            <a:r>
              <a:rPr lang="zh-CN" altLang="en-US" dirty="0">
                <a:solidFill>
                  <a:schemeClr val="bg2">
                    <a:lumMod val="10000"/>
                  </a:schemeClr>
                </a:solidFill>
                <a:sym typeface="+mn-ea"/>
              </a:rPr>
              <a:t>的方式找到从输入到输出的关系，并通过</a:t>
            </a:r>
            <a:r>
              <a:rPr lang="en-US" altLang="zh-CN" dirty="0">
                <a:solidFill>
                  <a:schemeClr val="bg2">
                    <a:lumMod val="10000"/>
                  </a:schemeClr>
                </a:solidFill>
                <a:sym typeface="+mn-ea"/>
              </a:rPr>
              <a:t>“</a:t>
            </a:r>
            <a:r>
              <a:rPr lang="zh-CN" altLang="en-US" dirty="0">
                <a:solidFill>
                  <a:schemeClr val="bg2">
                    <a:lumMod val="10000"/>
                  </a:schemeClr>
                </a:solidFill>
                <a:sym typeface="+mn-ea"/>
              </a:rPr>
              <a:t>测试</a:t>
            </a:r>
            <a:r>
              <a:rPr lang="en-US" altLang="zh-CN" dirty="0">
                <a:solidFill>
                  <a:schemeClr val="bg2">
                    <a:lumMod val="10000"/>
                  </a:schemeClr>
                </a:solidFill>
                <a:sym typeface="+mn-ea"/>
              </a:rPr>
              <a:t>”</a:t>
            </a:r>
            <a:r>
              <a:rPr lang="zh-CN" altLang="en-US" dirty="0">
                <a:solidFill>
                  <a:schemeClr val="bg2">
                    <a:lumMod val="10000"/>
                  </a:schemeClr>
                </a:solidFill>
                <a:sym typeface="+mn-ea"/>
              </a:rPr>
              <a:t>的方式考察关系是否准确。</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监督学习、无监督学习、神经网络等</a:t>
            </a:r>
            <a:endParaRPr lang="zh-CN" altLang="en-US" dirty="0">
              <a:solidFill>
                <a:schemeClr val="hlink"/>
              </a:solidFill>
              <a:sym typeface="+mn-ea"/>
            </a:endParaRPr>
          </a:p>
          <a:p>
            <a:pPr marL="0" indent="0">
              <a:buNone/>
            </a:pPr>
            <a:endParaRPr lang="zh-CN" altLang="en-US" dirty="0">
              <a:solidFill>
                <a:schemeClr val="hlink"/>
              </a:solidFill>
              <a:sym typeface="+mn-ea"/>
            </a:endParaRPr>
          </a:p>
          <a:p>
            <a:pPr marL="0" indent="0">
              <a:buNone/>
            </a:pPr>
            <a:endParaRPr lang="zh-CN" altLang="en-US" dirty="0"/>
          </a:p>
          <a:p>
            <a:endParaRPr lang="zh-CN" altLang="en-US" dirty="0"/>
          </a:p>
        </p:txBody>
      </p:sp>
      <p:pic>
        <p:nvPicPr>
          <p:cNvPr id="3" name="图片 2"/>
          <p:cNvPicPr>
            <a:picLocks noChangeAspect="1"/>
          </p:cNvPicPr>
          <p:nvPr/>
        </p:nvPicPr>
        <p:blipFill>
          <a:blip r:embed="rId1"/>
          <a:srcRect l="30083" t="21137" r="30495" b="18853"/>
          <a:stretch>
            <a:fillRect/>
          </a:stretch>
        </p:blipFill>
        <p:spPr>
          <a:xfrm>
            <a:off x="5372735" y="3276600"/>
            <a:ext cx="2493010" cy="22517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305810" y="1322705"/>
            <a:ext cx="3930015" cy="1795145"/>
          </a:xfrm>
          <a:prstGeom prst="rect">
            <a:avLst/>
          </a:prstGeom>
        </p:spPr>
      </p:pic>
      <p:sp>
        <p:nvSpPr>
          <p:cNvPr id="3" name="Rectangle 3"/>
          <p:cNvSpPr>
            <a:spLocks noGrp="1"/>
          </p:cNvSpPr>
          <p:nvPr/>
        </p:nvSpPr>
        <p:spPr>
          <a:xfrm>
            <a:off x="523240" y="328549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无监督学习：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2"/>
          <a:stretch>
            <a:fillRect/>
          </a:stretch>
        </p:blipFill>
        <p:spPr>
          <a:xfrm>
            <a:off x="3299460" y="3285490"/>
            <a:ext cx="3710940" cy="2616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3608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zh-CN" altLang="en-US" dirty="0">
              <a:solidFill>
                <a:schemeClr val="bg2">
                  <a:lumMod val="10000"/>
                </a:schemeClr>
              </a:solidFill>
            </a:endParaRPr>
          </a:p>
          <a:p>
            <a:pPr marL="0" indent="0">
              <a:buNone/>
            </a:pPr>
            <a:r>
              <a:rPr lang="zh-CN" altLang="en-US" dirty="0">
                <a:solidFill>
                  <a:schemeClr val="bg2">
                    <a:lumMod val="10000"/>
                  </a:schemeClr>
                </a:solidFill>
              </a:rPr>
              <a:t>       神经网络是是一种应用类似于大脑神经突触联接的结构进行信息处理的数学模型。</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780415" y="3187065"/>
            <a:ext cx="3580130" cy="2085975"/>
          </a:xfrm>
          <a:prstGeom prst="rect">
            <a:avLst/>
          </a:prstGeom>
        </p:spPr>
      </p:pic>
      <p:pic>
        <p:nvPicPr>
          <p:cNvPr id="7" name="图片 6"/>
          <p:cNvPicPr>
            <a:picLocks noChangeAspect="1"/>
          </p:cNvPicPr>
          <p:nvPr/>
        </p:nvPicPr>
        <p:blipFill>
          <a:blip r:embed="rId2"/>
          <a:stretch>
            <a:fillRect/>
          </a:stretch>
        </p:blipFill>
        <p:spPr>
          <a:xfrm>
            <a:off x="4537075" y="3187065"/>
            <a:ext cx="3748405" cy="20878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630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神经网络应用于</a:t>
            </a:r>
            <a:r>
              <a:rPr lang="en-US" altLang="zh-CN" dirty="0"/>
              <a:t>EE</a:t>
            </a:r>
            <a:r>
              <a:rPr lang="zh-CN" altLang="en-US" dirty="0"/>
              <a:t>领域：</a:t>
            </a:r>
            <a:endParaRPr lang="zh-CN" altLang="en-US" dirty="0">
              <a:solidFill>
                <a:schemeClr val="bg2">
                  <a:lumMod val="10000"/>
                </a:schemeClr>
              </a:solidFill>
            </a:endParaRPr>
          </a:p>
          <a:p>
            <a:pPr marL="0" indent="0">
              <a:buNone/>
            </a:pPr>
            <a:r>
              <a:rPr lang="zh-CN" altLang="en-US" dirty="0">
                <a:solidFill>
                  <a:schemeClr val="bg2">
                    <a:lumMod val="10000"/>
                  </a:schemeClr>
                </a:solidFill>
              </a:rPr>
              <a:t>        滤波器设计、天线设计、器件建模、</a:t>
            </a:r>
            <a:endParaRPr lang="zh-CN" altLang="en-US" dirty="0">
              <a:solidFill>
                <a:schemeClr val="bg2">
                  <a:lumMod val="10000"/>
                </a:schemeClr>
              </a:solidFill>
            </a:endParaRPr>
          </a:p>
          <a:p>
            <a:pPr marL="0" indent="0">
              <a:buNone/>
            </a:pPr>
            <a:r>
              <a:rPr lang="zh-CN" altLang="en-US" dirty="0">
                <a:solidFill>
                  <a:schemeClr val="bg2">
                    <a:lumMod val="10000"/>
                  </a:schemeClr>
                </a:solidFill>
              </a:rPr>
              <a:t>        定位算法、电路故障排除、无线通信协议</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954405" y="4043680"/>
            <a:ext cx="5565140" cy="774065"/>
          </a:xfrm>
          <a:prstGeom prst="rect">
            <a:avLst/>
          </a:prstGeom>
        </p:spPr>
      </p:pic>
      <p:pic>
        <p:nvPicPr>
          <p:cNvPr id="4" name="图片 3"/>
          <p:cNvPicPr>
            <a:picLocks noChangeAspect="1"/>
          </p:cNvPicPr>
          <p:nvPr/>
        </p:nvPicPr>
        <p:blipFill>
          <a:blip r:embed="rId2"/>
          <a:stretch>
            <a:fillRect/>
          </a:stretch>
        </p:blipFill>
        <p:spPr>
          <a:xfrm>
            <a:off x="954405" y="3281045"/>
            <a:ext cx="4946015" cy="650240"/>
          </a:xfrm>
          <a:prstGeom prst="rect">
            <a:avLst/>
          </a:prstGeom>
        </p:spPr>
      </p:pic>
      <p:pic>
        <p:nvPicPr>
          <p:cNvPr id="5" name="图片 4"/>
          <p:cNvPicPr>
            <a:picLocks noChangeAspect="1"/>
          </p:cNvPicPr>
          <p:nvPr/>
        </p:nvPicPr>
        <p:blipFill>
          <a:blip r:embed="rId3"/>
          <a:stretch>
            <a:fillRect/>
          </a:stretch>
        </p:blipFill>
        <p:spPr>
          <a:xfrm>
            <a:off x="907415" y="4967605"/>
            <a:ext cx="5760085" cy="8242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30314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基本介绍：</a:t>
            </a:r>
            <a:endParaRPr lang="zh-CN" altLang="en-US" dirty="0">
              <a:solidFill>
                <a:schemeClr val="bg2">
                  <a:lumMod val="10000"/>
                </a:schemeClr>
              </a:solidFill>
            </a:endParaRPr>
          </a:p>
          <a:p>
            <a:pPr marL="0" indent="0">
              <a:buNone/>
            </a:pPr>
            <a:r>
              <a:rPr lang="zh-CN" altLang="en-US" dirty="0">
                <a:solidFill>
                  <a:schemeClr val="bg2">
                    <a:lumMod val="10000"/>
                  </a:schemeClr>
                </a:solidFill>
              </a:rPr>
              <a:t>       利用神经网络建模技术设计优化</a:t>
            </a:r>
            <a:r>
              <a:rPr lang="zh-CN" altLang="en-US" dirty="0">
                <a:solidFill>
                  <a:schemeClr val="bg2">
                    <a:lumMod val="10000"/>
                  </a:schemeClr>
                </a:solidFill>
                <a:sym typeface="+mn-ea"/>
              </a:rPr>
              <a:t>34GHz λ/2谐振带通滤波器。</a:t>
            </a:r>
            <a:endParaRPr lang="zh-CN" altLang="en-US" dirty="0">
              <a:solidFill>
                <a:schemeClr val="bg2">
                  <a:lumMod val="10000"/>
                </a:schemeClr>
              </a:solidFill>
              <a:sym typeface="+mn-ea"/>
            </a:endParaRPr>
          </a:p>
          <a:p>
            <a:pPr marL="0" indent="0">
              <a:buNone/>
            </a:pP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step1.</a:t>
            </a:r>
            <a:r>
              <a:rPr lang="zh-CN" altLang="en-US" dirty="0">
                <a:solidFill>
                  <a:schemeClr val="bg2">
                    <a:lumMod val="10000"/>
                  </a:schemeClr>
                </a:solidFill>
                <a:sym typeface="+mn-ea"/>
              </a:rPr>
              <a:t>在</a:t>
            </a:r>
            <a:r>
              <a:rPr lang="en-US" altLang="zh-CN" dirty="0">
                <a:solidFill>
                  <a:schemeClr val="bg2">
                    <a:lumMod val="10000"/>
                  </a:schemeClr>
                </a:solidFill>
                <a:sym typeface="+mn-ea"/>
              </a:rPr>
              <a:t>2-3GHz</a:t>
            </a:r>
            <a:r>
              <a:rPr lang="zh-CN" altLang="en-US" dirty="0">
                <a:solidFill>
                  <a:schemeClr val="bg2">
                    <a:lumMod val="10000"/>
                  </a:schemeClr>
                </a:solidFill>
                <a:sym typeface="+mn-ea"/>
              </a:rPr>
              <a:t>下，利用</a:t>
            </a:r>
            <a:r>
              <a:rPr lang="en-US" altLang="zh-CN" dirty="0">
                <a:solidFill>
                  <a:schemeClr val="bg2">
                    <a:lumMod val="10000"/>
                  </a:schemeClr>
                </a:solidFill>
                <a:sym typeface="+mn-ea"/>
              </a:rPr>
              <a:t>101</a:t>
            </a:r>
            <a:r>
              <a:rPr lang="zh-CN" altLang="en-US" dirty="0">
                <a:solidFill>
                  <a:schemeClr val="bg2">
                    <a:lumMod val="10000"/>
                  </a:schemeClr>
                </a:solidFill>
                <a:sym typeface="+mn-ea"/>
              </a:rPr>
              <a:t>组仿真数据，</a:t>
            </a:r>
            <a:r>
              <a:rPr lang="en-US" altLang="zh-CN" dirty="0">
                <a:solidFill>
                  <a:schemeClr val="bg2">
                    <a:lumMod val="10000"/>
                  </a:schemeClr>
                </a:solidFill>
                <a:sym typeface="+mn-ea"/>
              </a:rPr>
              <a:t>3</a:t>
            </a:r>
            <a:r>
              <a:rPr lang="zh-CN" altLang="en-US" dirty="0">
                <a:solidFill>
                  <a:schemeClr val="bg2">
                    <a:lumMod val="10000"/>
                  </a:schemeClr>
                </a:solidFill>
                <a:sym typeface="+mn-ea"/>
              </a:rPr>
              <a:t>个特征训练神经网络模型</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step2.</a:t>
            </a:r>
            <a:r>
              <a:rPr lang="zh-CN" altLang="en-US" dirty="0">
                <a:solidFill>
                  <a:schemeClr val="bg2">
                    <a:lumMod val="10000"/>
                  </a:schemeClr>
                </a:solidFill>
                <a:sym typeface="+mn-ea"/>
              </a:rPr>
              <a:t>利用神经网络预测</a:t>
            </a:r>
            <a:r>
              <a:rPr lang="en-US" altLang="zh-CN" dirty="0">
                <a:solidFill>
                  <a:schemeClr val="bg2">
                    <a:lumMod val="10000"/>
                  </a:schemeClr>
                </a:solidFill>
                <a:sym typeface="+mn-ea"/>
              </a:rPr>
              <a:t>30-40GHz</a:t>
            </a:r>
            <a:r>
              <a:rPr lang="zh-CN" altLang="en-US" dirty="0">
                <a:solidFill>
                  <a:schemeClr val="bg2">
                    <a:lumMod val="10000"/>
                  </a:schemeClr>
                </a:solidFill>
                <a:sym typeface="+mn-ea"/>
              </a:rPr>
              <a:t>时的</a:t>
            </a:r>
            <a:r>
              <a:rPr lang="en-US" altLang="zh-CN" dirty="0">
                <a:solidFill>
                  <a:schemeClr val="bg2">
                    <a:lumMod val="10000"/>
                  </a:schemeClr>
                </a:solidFill>
                <a:sym typeface="+mn-ea"/>
              </a:rPr>
              <a:t>S</a:t>
            </a:r>
            <a:r>
              <a:rPr lang="zh-CN" altLang="en-US" dirty="0">
                <a:solidFill>
                  <a:schemeClr val="bg2">
                    <a:lumMod val="10000"/>
                  </a:schemeClr>
                </a:solidFill>
                <a:sym typeface="+mn-ea"/>
              </a:rPr>
              <a:t>参数，优化滤波器</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step3.</a:t>
            </a:r>
            <a:r>
              <a:rPr lang="zh-CN" altLang="en-US" dirty="0">
                <a:solidFill>
                  <a:schemeClr val="bg2">
                    <a:lumMod val="10000"/>
                  </a:schemeClr>
                </a:solidFill>
                <a:sym typeface="+mn-ea"/>
              </a:rPr>
              <a:t>在</a:t>
            </a:r>
            <a:r>
              <a:rPr lang="en-US" altLang="zh-CN" dirty="0">
                <a:solidFill>
                  <a:schemeClr val="bg2">
                    <a:lumMod val="10000"/>
                  </a:schemeClr>
                </a:solidFill>
                <a:sym typeface="+mn-ea"/>
              </a:rPr>
              <a:t>30-40GHz</a:t>
            </a:r>
            <a:r>
              <a:rPr lang="zh-CN" altLang="en-US" dirty="0">
                <a:solidFill>
                  <a:schemeClr val="bg2">
                    <a:lumMod val="10000"/>
                  </a:schemeClr>
                </a:solidFill>
                <a:sym typeface="+mn-ea"/>
              </a:rPr>
              <a:t>下，仿真参数优化后滤波器，与神经网络比较</a:t>
            </a:r>
            <a:r>
              <a:rPr lang="en-US" altLang="zh-CN" dirty="0">
                <a:solidFill>
                  <a:schemeClr val="bg2">
                    <a:lumMod val="10000"/>
                  </a:schemeClr>
                </a:solidFill>
                <a:sym typeface="+mn-ea"/>
              </a:rPr>
              <a:t>S</a:t>
            </a:r>
            <a:r>
              <a:rPr lang="zh-CN" altLang="en-US" dirty="0">
                <a:solidFill>
                  <a:schemeClr val="bg2">
                    <a:lumMod val="10000"/>
                  </a:schemeClr>
                </a:solidFill>
                <a:sym typeface="+mn-ea"/>
              </a:rPr>
              <a:t>参数</a:t>
            </a:r>
            <a:endParaRPr lang="zh-CN" altLang="en-US" dirty="0">
              <a:solidFill>
                <a:schemeClr val="bg2">
                  <a:lumMod val="10000"/>
                </a:schemeClr>
              </a:solidFill>
              <a:sym typeface="+mn-ea"/>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440d198d8178">
  <a:themeElements>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fontScheme name="">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2863</Words>
  <Application>WPS 演示</Application>
  <PresentationFormat>全屏显示(4:3)</PresentationFormat>
  <Paragraphs>315</Paragraphs>
  <Slides>39</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39</vt:i4>
      </vt:variant>
    </vt:vector>
  </HeadingPairs>
  <TitlesOfParts>
    <vt:vector size="54" baseType="lpstr">
      <vt:lpstr>Arial</vt:lpstr>
      <vt:lpstr>宋体</vt:lpstr>
      <vt:lpstr>Wingdings</vt:lpstr>
      <vt:lpstr>Calibri</vt:lpstr>
      <vt:lpstr>幼圆</vt:lpstr>
      <vt:lpstr>Times New Roman</vt:lpstr>
      <vt:lpstr>黑体</vt:lpstr>
      <vt:lpstr>微软雅黑</vt:lpstr>
      <vt:lpstr>Arial Black</vt:lpstr>
      <vt:lpstr>Arial Unicode MS</vt:lpstr>
      <vt:lpstr>5440d198d8178</vt:lpstr>
      <vt:lpstr>Equation.KSEE3</vt:lpstr>
      <vt:lpstr>Equation.KSEE3</vt:lpstr>
      <vt:lpstr>Equation.KSEE3</vt:lpstr>
      <vt:lpstr>Equation.KSEE3</vt:lpstr>
      <vt:lpstr>基于神经网络的带通滤波器优化设计</vt:lpstr>
      <vt:lpstr>目录</vt:lpstr>
      <vt:lpstr>研究背景</vt:lpstr>
      <vt:lpstr>研究背景</vt:lpstr>
      <vt:lpstr>研究背景</vt:lpstr>
      <vt:lpstr>研究背景</vt:lpstr>
      <vt:lpstr>研究背景</vt:lpstr>
      <vt:lpstr>研究背景</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应用展望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BD</dc:creator>
  <cp:lastModifiedBy>Tequireoly</cp:lastModifiedBy>
  <cp:revision>290</cp:revision>
  <dcterms:created xsi:type="dcterms:W3CDTF">2013-01-25T01:44:00Z</dcterms:created>
  <dcterms:modified xsi:type="dcterms:W3CDTF">2017-12-17T14:14:11Z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